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72" r:id="rId7"/>
    <p:sldId id="270" r:id="rId8"/>
    <p:sldId id="278" r:id="rId9"/>
    <p:sldId id="269" r:id="rId10"/>
    <p:sldId id="273" r:id="rId11"/>
    <p:sldId id="276" r:id="rId12"/>
    <p:sldId id="261" r:id="rId13"/>
    <p:sldId id="262" r:id="rId14"/>
    <p:sldId id="263" r:id="rId15"/>
    <p:sldId id="264" r:id="rId16"/>
    <p:sldId id="265" r:id="rId17"/>
    <p:sldId id="267" r:id="rId18"/>
    <p:sldId id="268" r:id="rId19"/>
  </p:sldIdLst>
  <p:sldSz cx="14630400" cy="8229600"/>
  <p:notesSz cx="8229600" cy="14630400"/>
  <p:embeddedFontLst>
    <p:embeddedFont>
      <p:font typeface="Instrument Sans Medium" panose="020B0604020202020204" charset="0"/>
      <p:regular r:id="rId21"/>
    </p:embeddedFont>
    <p:embeddedFont>
      <p:font typeface="Instrument Sans Semi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9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34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84116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00525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828" y="308672"/>
            <a:ext cx="7627144" cy="2803922"/>
          </a:xfrm>
          <a:prstGeom prst="rect">
            <a:avLst/>
          </a:prstGeom>
          <a:noFill/>
          <a:ln/>
        </p:spPr>
        <p:txBody>
          <a:bodyPr wrap="square" lIns="0" tIns="0" rIns="0" bIns="0" rtlCol="0" anchor="t"/>
          <a:lstStyle/>
          <a:p>
            <a:pPr marL="0" indent="0">
              <a:lnSpc>
                <a:spcPts val="7350"/>
              </a:lnSpc>
              <a:buNone/>
            </a:pPr>
            <a:r>
              <a:rPr lang="en-US" sz="5850" b="1" dirty="0">
                <a:solidFill>
                  <a:srgbClr val="505468"/>
                </a:solidFill>
                <a:ea typeface="Instrument Sans Semi Bold" pitchFamily="34" charset="-122"/>
                <a:cs typeface="Instrument Sans Semi Bold" pitchFamily="34" charset="-120"/>
              </a:rPr>
              <a:t>Predicting Used Car Prices with Machine Learning</a:t>
            </a:r>
            <a:endParaRPr lang="en-US" sz="5850" b="1" dirty="0"/>
          </a:p>
        </p:txBody>
      </p:sp>
      <p:sp>
        <p:nvSpPr>
          <p:cNvPr id="4" name="Text 1"/>
          <p:cNvSpPr/>
          <p:nvPr/>
        </p:nvSpPr>
        <p:spPr>
          <a:xfrm>
            <a:off x="6244828" y="3298404"/>
            <a:ext cx="7627144" cy="2773680"/>
          </a:xfrm>
          <a:prstGeom prst="rect">
            <a:avLst/>
          </a:prstGeom>
          <a:noFill/>
          <a:ln/>
        </p:spPr>
        <p:txBody>
          <a:bodyPr wrap="square" lIns="0" tIns="0" rIns="0" bIns="0" rtlCol="0" anchor="t"/>
          <a:lstStyle/>
          <a:p>
            <a:pPr marL="0" indent="0">
              <a:lnSpc>
                <a:spcPts val="2700"/>
              </a:lnSpc>
              <a:buNone/>
            </a:pPr>
            <a:r>
              <a:rPr lang="en-US" dirty="0">
                <a:solidFill>
                  <a:srgbClr val="5B5F71"/>
                </a:solidFill>
                <a:ea typeface="Instrument Sans Medium" pitchFamily="34" charset="-122"/>
                <a:cs typeface="Instrument Sans Medium" pitchFamily="34" charset="-120"/>
              </a:rPr>
              <a:t>This project aims to address the challenges in the dynamic used car market by developing a machine learning model to accurately predict used car prices. The goal is to improve market efficiency, ensure fair transactions, and foster customer satisfaction for car dealerships, individual sellers, and buyers. Using a dataset from an online car marketplace with over 300,000 records, the study implements various models to estimate car prices based on features such as brand, model year, mileage, engine type, and accident history.</a:t>
            </a:r>
            <a:endParaRPr lang="en-US" dirty="0"/>
          </a:p>
        </p:txBody>
      </p:sp>
      <p:sp>
        <p:nvSpPr>
          <p:cNvPr id="6" name="Text 3"/>
          <p:cNvSpPr/>
          <p:nvPr/>
        </p:nvSpPr>
        <p:spPr>
          <a:xfrm>
            <a:off x="6343293" y="7139107"/>
            <a:ext cx="14978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Instrument Sans Medium" pitchFamily="34" charset="0"/>
                <a:ea typeface="Instrument Sans Medium" pitchFamily="34" charset="-122"/>
                <a:cs typeface="Instrument Sans Medium" pitchFamily="34" charset="-120"/>
              </a:rPr>
              <a:t>ME</a:t>
            </a:r>
            <a:endParaRPr lang="en-US" sz="750" dirty="0"/>
          </a:p>
        </p:txBody>
      </p:sp>
      <p:sp>
        <p:nvSpPr>
          <p:cNvPr id="7" name="Text 4"/>
          <p:cNvSpPr/>
          <p:nvPr/>
        </p:nvSpPr>
        <p:spPr>
          <a:xfrm>
            <a:off x="6244828" y="6448819"/>
            <a:ext cx="2806779" cy="379214"/>
          </a:xfrm>
          <a:prstGeom prst="rect">
            <a:avLst/>
          </a:prstGeom>
          <a:noFill/>
          <a:ln/>
        </p:spPr>
        <p:txBody>
          <a:bodyPr wrap="none" lIns="0" tIns="0" rIns="0" bIns="0" rtlCol="0" anchor="t"/>
          <a:lstStyle/>
          <a:p>
            <a:pPr marL="0" indent="0" algn="l">
              <a:lnSpc>
                <a:spcPts val="2950"/>
              </a:lnSpc>
              <a:buNone/>
            </a:pPr>
            <a:endParaRPr lang="en-US" sz="2100" b="1" dirty="0">
              <a:solidFill>
                <a:srgbClr val="5B5F71"/>
              </a:solidFill>
              <a:latin typeface="Instrument Sans Bold" pitchFamily="34" charset="0"/>
              <a:ea typeface="Instrument Sans Bold" pitchFamily="34" charset="-122"/>
              <a:cs typeface="Instrument Sans Bold" pitchFamily="34" charset="-120"/>
            </a:endParaRPr>
          </a:p>
          <a:p>
            <a:pPr marL="0" indent="0" algn="l">
              <a:lnSpc>
                <a:spcPts val="2950"/>
              </a:lnSpc>
              <a:buNone/>
            </a:pPr>
            <a:r>
              <a:rPr lang="en-US" sz="2100" b="1" dirty="0">
                <a:solidFill>
                  <a:srgbClr val="5B5F71"/>
                </a:solidFill>
                <a:ea typeface="Instrument Sans Bold" pitchFamily="34" charset="-122"/>
                <a:cs typeface="Instrument Sans Bold" pitchFamily="34" charset="-120"/>
              </a:rPr>
              <a:t>Menna Mahmoud EL-Bagoury</a:t>
            </a:r>
          </a:p>
          <a:p>
            <a:pPr marL="0" indent="0" algn="l">
              <a:lnSpc>
                <a:spcPts val="2950"/>
              </a:lnSpc>
              <a:buNone/>
            </a:pPr>
            <a:r>
              <a:rPr lang="en-US" sz="2100" b="1" dirty="0">
                <a:solidFill>
                  <a:srgbClr val="5B5F71"/>
                </a:solidFill>
                <a:ea typeface="Instrument Sans Bold" pitchFamily="34" charset="-122"/>
              </a:rPr>
              <a:t>Youmna Wael Muhammed</a:t>
            </a:r>
          </a:p>
          <a:p>
            <a:pPr marL="0" indent="0" algn="l">
              <a:lnSpc>
                <a:spcPts val="2950"/>
              </a:lnSpc>
              <a:buNone/>
            </a:pPr>
            <a:r>
              <a:rPr lang="en-US" sz="2100" b="1" dirty="0">
                <a:solidFill>
                  <a:srgbClr val="5B5F71"/>
                </a:solidFill>
                <a:ea typeface="Instrument Sans Bold" pitchFamily="34" charset="-122"/>
              </a:rPr>
              <a:t>Mariem Naeim</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0A247-0442-3E9A-7151-FD502D57BC6B}"/>
              </a:ext>
            </a:extLst>
          </p:cNvPr>
          <p:cNvSpPr txBox="1"/>
          <p:nvPr/>
        </p:nvSpPr>
        <p:spPr>
          <a:xfrm>
            <a:off x="2617470" y="148590"/>
            <a:ext cx="9395460" cy="923330"/>
          </a:xfrm>
          <a:prstGeom prst="rect">
            <a:avLst/>
          </a:prstGeom>
          <a:noFill/>
        </p:spPr>
        <p:txBody>
          <a:bodyPr wrap="square" rtlCol="0">
            <a:spAutoFit/>
          </a:bodyPr>
          <a:lstStyle/>
          <a:p>
            <a:pPr algn="ctr"/>
            <a:r>
              <a:rPr lang="en-US" sz="5400" b="1" dirty="0">
                <a:solidFill>
                  <a:schemeClr val="tx2">
                    <a:lumMod val="50000"/>
                  </a:schemeClr>
                </a:solidFill>
              </a:rPr>
              <a:t>Table After Data Preprocessing</a:t>
            </a:r>
          </a:p>
        </p:txBody>
      </p:sp>
      <p:sp>
        <p:nvSpPr>
          <p:cNvPr id="6" name="TextBox 5">
            <a:extLst>
              <a:ext uri="{FF2B5EF4-FFF2-40B4-BE49-F238E27FC236}">
                <a16:creationId xmlns:a16="http://schemas.microsoft.com/office/drawing/2014/main" id="{F698D963-B59B-4507-5687-5746F65ABC0B}"/>
              </a:ext>
            </a:extLst>
          </p:cNvPr>
          <p:cNvSpPr txBox="1"/>
          <p:nvPr/>
        </p:nvSpPr>
        <p:spPr>
          <a:xfrm>
            <a:off x="9326880" y="1037480"/>
            <a:ext cx="4593245" cy="369332"/>
          </a:xfrm>
          <a:prstGeom prst="rect">
            <a:avLst/>
          </a:prstGeom>
          <a:noFill/>
        </p:spPr>
        <p:txBody>
          <a:bodyPr wrap="none" rtlCol="0">
            <a:spAutoFit/>
          </a:bodyPr>
          <a:lstStyle/>
          <a:p>
            <a:r>
              <a:rPr lang="en-US" dirty="0"/>
              <a:t>Note: Except For One Hot Encoding and Scaling</a:t>
            </a:r>
          </a:p>
        </p:txBody>
      </p:sp>
      <p:pic>
        <p:nvPicPr>
          <p:cNvPr id="8" name="Picture 7" descr="A screenshot of a computer screen&#10;&#10;Description automatically generated">
            <a:extLst>
              <a:ext uri="{FF2B5EF4-FFF2-40B4-BE49-F238E27FC236}">
                <a16:creationId xmlns:a16="http://schemas.microsoft.com/office/drawing/2014/main" id="{BDE2216A-BAE6-E373-4A6E-A8A0EAE0943A}"/>
              </a:ext>
            </a:extLst>
          </p:cNvPr>
          <p:cNvPicPr>
            <a:picLocks noChangeAspect="1"/>
          </p:cNvPicPr>
          <p:nvPr/>
        </p:nvPicPr>
        <p:blipFill>
          <a:blip r:embed="rId2"/>
          <a:stretch>
            <a:fillRect/>
          </a:stretch>
        </p:blipFill>
        <p:spPr>
          <a:xfrm>
            <a:off x="476742" y="2128930"/>
            <a:ext cx="13676915" cy="5063190"/>
          </a:xfrm>
          <a:prstGeom prst="rect">
            <a:avLst/>
          </a:prstGeom>
        </p:spPr>
      </p:pic>
    </p:spTree>
    <p:extLst>
      <p:ext uri="{BB962C8B-B14F-4D97-AF65-F5344CB8AC3E}">
        <p14:creationId xmlns:p14="http://schemas.microsoft.com/office/powerpoint/2010/main" val="405357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een and black graphs&#10;&#10;Description automatically generated">
            <a:extLst>
              <a:ext uri="{FF2B5EF4-FFF2-40B4-BE49-F238E27FC236}">
                <a16:creationId xmlns:a16="http://schemas.microsoft.com/office/drawing/2014/main" id="{A0BAC76E-2E23-81C3-27CB-BE4682FBD156}"/>
              </a:ext>
            </a:extLst>
          </p:cNvPr>
          <p:cNvPicPr>
            <a:picLocks noChangeAspect="1"/>
          </p:cNvPicPr>
          <p:nvPr/>
        </p:nvPicPr>
        <p:blipFill>
          <a:blip r:embed="rId2"/>
          <a:stretch>
            <a:fillRect/>
          </a:stretch>
        </p:blipFill>
        <p:spPr>
          <a:xfrm>
            <a:off x="616599" y="1178573"/>
            <a:ext cx="13203493" cy="6039693"/>
          </a:xfrm>
          <a:prstGeom prst="rect">
            <a:avLst/>
          </a:prstGeom>
        </p:spPr>
      </p:pic>
      <p:sp>
        <p:nvSpPr>
          <p:cNvPr id="4" name="TextBox 3">
            <a:extLst>
              <a:ext uri="{FF2B5EF4-FFF2-40B4-BE49-F238E27FC236}">
                <a16:creationId xmlns:a16="http://schemas.microsoft.com/office/drawing/2014/main" id="{B4D1C3EA-28A0-23AB-73AD-38FA5FD0B6BA}"/>
              </a:ext>
            </a:extLst>
          </p:cNvPr>
          <p:cNvSpPr txBox="1"/>
          <p:nvPr/>
        </p:nvSpPr>
        <p:spPr>
          <a:xfrm>
            <a:off x="3035272" y="320040"/>
            <a:ext cx="8800486" cy="584775"/>
          </a:xfrm>
          <a:prstGeom prst="rect">
            <a:avLst/>
          </a:prstGeom>
          <a:noFill/>
        </p:spPr>
        <p:txBody>
          <a:bodyPr wrap="none" rtlCol="0">
            <a:spAutoFit/>
          </a:bodyPr>
          <a:lstStyle/>
          <a:p>
            <a:r>
              <a:rPr lang="en-US" sz="3200" dirty="0"/>
              <a:t>Visualizations Of column Values After Preprocessing</a:t>
            </a:r>
          </a:p>
        </p:txBody>
      </p:sp>
      <p:sp>
        <p:nvSpPr>
          <p:cNvPr id="5" name="TextBox 4">
            <a:extLst>
              <a:ext uri="{FF2B5EF4-FFF2-40B4-BE49-F238E27FC236}">
                <a16:creationId xmlns:a16="http://schemas.microsoft.com/office/drawing/2014/main" id="{8AE78C63-D721-EAED-7FE7-1DFF82CA8F2E}"/>
              </a:ext>
            </a:extLst>
          </p:cNvPr>
          <p:cNvSpPr txBox="1"/>
          <p:nvPr/>
        </p:nvSpPr>
        <p:spPr>
          <a:xfrm>
            <a:off x="5138892" y="7661672"/>
            <a:ext cx="4593245" cy="369332"/>
          </a:xfrm>
          <a:prstGeom prst="rect">
            <a:avLst/>
          </a:prstGeom>
          <a:noFill/>
        </p:spPr>
        <p:txBody>
          <a:bodyPr wrap="none" rtlCol="0">
            <a:spAutoFit/>
          </a:bodyPr>
          <a:lstStyle/>
          <a:p>
            <a:r>
              <a:rPr lang="en-US" dirty="0"/>
              <a:t>Note: Except For One Hot Encoding and Scaling</a:t>
            </a:r>
          </a:p>
        </p:txBody>
      </p:sp>
    </p:spTree>
    <p:extLst>
      <p:ext uri="{BB962C8B-B14F-4D97-AF65-F5344CB8AC3E}">
        <p14:creationId xmlns:p14="http://schemas.microsoft.com/office/powerpoint/2010/main" val="54300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9522" y="2035969"/>
            <a:ext cx="12343805" cy="838914"/>
          </a:xfrm>
          <a:prstGeom prst="rect">
            <a:avLst/>
          </a:prstGeom>
          <a:noFill/>
          <a:ln/>
        </p:spPr>
        <p:txBody>
          <a:bodyPr wrap="none" lIns="0" tIns="0" rIns="0" bIns="0" rtlCol="0" anchor="t"/>
          <a:lstStyle/>
          <a:p>
            <a:pPr marL="0" indent="0">
              <a:lnSpc>
                <a:spcPts val="6600"/>
              </a:lnSpc>
              <a:buNone/>
            </a:pPr>
            <a:r>
              <a:rPr lang="en-US" sz="5250" b="1" dirty="0">
                <a:solidFill>
                  <a:srgbClr val="505468"/>
                </a:solidFill>
                <a:ea typeface="Instrument Sans Semi Bold" pitchFamily="34" charset="-122"/>
                <a:cs typeface="Instrument Sans Semi Bold" pitchFamily="34" charset="-120"/>
              </a:rPr>
              <a:t>Model Development: Linear Regression</a:t>
            </a:r>
            <a:endParaRPr lang="en-US" sz="5250" b="1" dirty="0"/>
          </a:p>
        </p:txBody>
      </p:sp>
      <p:sp>
        <p:nvSpPr>
          <p:cNvPr id="3" name="Text 1"/>
          <p:cNvSpPr/>
          <p:nvPr/>
        </p:nvSpPr>
        <p:spPr>
          <a:xfrm>
            <a:off x="939522" y="3545919"/>
            <a:ext cx="3355538" cy="419338"/>
          </a:xfrm>
          <a:prstGeom prst="rect">
            <a:avLst/>
          </a:prstGeom>
          <a:noFill/>
          <a:ln/>
        </p:spPr>
        <p:txBody>
          <a:bodyPr wrap="none" lIns="0" tIns="0" rIns="0" bIns="0" rtlCol="0" anchor="t"/>
          <a:lstStyle/>
          <a:p>
            <a:pPr marL="0" indent="0">
              <a:lnSpc>
                <a:spcPts val="3300"/>
              </a:lnSpc>
              <a:buNone/>
            </a:pPr>
            <a:r>
              <a:rPr lang="en-US" sz="3200" b="1" dirty="0">
                <a:solidFill>
                  <a:srgbClr val="505468"/>
                </a:solidFill>
                <a:ea typeface="Instrument Sans Semi Bold" pitchFamily="34" charset="-122"/>
                <a:cs typeface="Instrument Sans Semi Bold" pitchFamily="34" charset="-120"/>
              </a:rPr>
              <a:t>Model Performance</a:t>
            </a:r>
            <a:endParaRPr lang="en-US" sz="3200" b="1" dirty="0"/>
          </a:p>
        </p:txBody>
      </p:sp>
      <p:sp>
        <p:nvSpPr>
          <p:cNvPr id="4" name="Text 2"/>
          <p:cNvSpPr/>
          <p:nvPr/>
        </p:nvSpPr>
        <p:spPr>
          <a:xfrm>
            <a:off x="939522" y="4233624"/>
            <a:ext cx="6048256" cy="1718310"/>
          </a:xfrm>
          <a:prstGeom prst="rect">
            <a:avLst/>
          </a:prstGeom>
          <a:noFill/>
          <a:ln/>
        </p:spPr>
        <p:txBody>
          <a:bodyPr wrap="square" lIns="0" tIns="0" rIns="0" bIns="0" rtlCol="0" anchor="t"/>
          <a:lstStyle/>
          <a:p>
            <a:pPr marL="0" indent="0">
              <a:lnSpc>
                <a:spcPts val="3350"/>
              </a:lnSpc>
              <a:buNone/>
            </a:pPr>
            <a:r>
              <a:rPr lang="en-US" sz="2400" dirty="0">
                <a:solidFill>
                  <a:srgbClr val="5B5F71"/>
                </a:solidFill>
                <a:ea typeface="Instrument Sans Medium" pitchFamily="34" charset="-122"/>
                <a:cs typeface="Instrument Sans Medium" pitchFamily="34" charset="-120"/>
              </a:rPr>
              <a:t>The Linear Regression model achieved an RMSE of 0.526 and an R-squared score of 0.61, indicating moderate performance in predicting used car prices.</a:t>
            </a:r>
            <a:endParaRPr lang="en-US" sz="2400" dirty="0"/>
          </a:p>
        </p:txBody>
      </p:sp>
      <p:sp>
        <p:nvSpPr>
          <p:cNvPr id="5" name="Text 3"/>
          <p:cNvSpPr/>
          <p:nvPr/>
        </p:nvSpPr>
        <p:spPr>
          <a:xfrm>
            <a:off x="7650242" y="3545919"/>
            <a:ext cx="3355538" cy="419338"/>
          </a:xfrm>
          <a:prstGeom prst="rect">
            <a:avLst/>
          </a:prstGeom>
          <a:noFill/>
          <a:ln/>
        </p:spPr>
        <p:txBody>
          <a:bodyPr wrap="none" lIns="0" tIns="0" rIns="0" bIns="0" rtlCol="0" anchor="t"/>
          <a:lstStyle/>
          <a:p>
            <a:pPr marL="0" indent="0">
              <a:lnSpc>
                <a:spcPts val="3300"/>
              </a:lnSpc>
              <a:buNone/>
            </a:pPr>
            <a:r>
              <a:rPr lang="en-US" sz="3200" b="1" dirty="0">
                <a:solidFill>
                  <a:srgbClr val="505468"/>
                </a:solidFill>
                <a:ea typeface="Instrument Sans Semi Bold" pitchFamily="34" charset="-122"/>
                <a:cs typeface="Instrument Sans Semi Bold" pitchFamily="34" charset="-120"/>
              </a:rPr>
              <a:t>Interpretation</a:t>
            </a:r>
            <a:endParaRPr lang="en-US" sz="3200" b="1" dirty="0"/>
          </a:p>
        </p:txBody>
      </p:sp>
      <p:sp>
        <p:nvSpPr>
          <p:cNvPr id="6" name="Text 4"/>
          <p:cNvSpPr/>
          <p:nvPr/>
        </p:nvSpPr>
        <p:spPr>
          <a:xfrm>
            <a:off x="7650242" y="4233624"/>
            <a:ext cx="6048256" cy="1718310"/>
          </a:xfrm>
          <a:prstGeom prst="rect">
            <a:avLst/>
          </a:prstGeom>
          <a:noFill/>
          <a:ln/>
        </p:spPr>
        <p:txBody>
          <a:bodyPr wrap="square" lIns="0" tIns="0" rIns="0" bIns="0" rtlCol="0" anchor="t"/>
          <a:lstStyle/>
          <a:p>
            <a:pPr marL="0" indent="0">
              <a:lnSpc>
                <a:spcPts val="3350"/>
              </a:lnSpc>
              <a:buNone/>
            </a:pPr>
            <a:r>
              <a:rPr lang="en-US" sz="2400" dirty="0">
                <a:solidFill>
                  <a:srgbClr val="5B5F71"/>
                </a:solidFill>
                <a:ea typeface="Instrument Sans Medium" pitchFamily="34" charset="-122"/>
                <a:cs typeface="Instrument Sans Medium" pitchFamily="34" charset="-120"/>
              </a:rPr>
              <a:t>This baseline model provides insights into linear relationships between features and car prices, serving as a benchmark for more complex models.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7120" y="603647"/>
            <a:ext cx="7609761" cy="1369695"/>
          </a:xfrm>
          <a:prstGeom prst="rect">
            <a:avLst/>
          </a:prstGeom>
          <a:noFill/>
          <a:ln/>
        </p:spPr>
        <p:txBody>
          <a:bodyPr wrap="square" lIns="0" tIns="0" rIns="0" bIns="0" rtlCol="0" anchor="t"/>
          <a:lstStyle/>
          <a:p>
            <a:pPr marL="0" indent="0">
              <a:lnSpc>
                <a:spcPts val="5350"/>
              </a:lnSpc>
              <a:buNone/>
            </a:pPr>
            <a:r>
              <a:rPr lang="en-US" sz="4300" b="1" dirty="0">
                <a:solidFill>
                  <a:srgbClr val="505468"/>
                </a:solidFill>
                <a:ea typeface="Instrument Sans Semi Bold" pitchFamily="34" charset="-122"/>
                <a:cs typeface="Instrument Sans Semi Bold" pitchFamily="34" charset="-120"/>
              </a:rPr>
              <a:t>Model Development: Decision Tree</a:t>
            </a:r>
            <a:endParaRPr lang="en-US" sz="4300" b="1" dirty="0"/>
          </a:p>
        </p:txBody>
      </p:sp>
      <p:sp>
        <p:nvSpPr>
          <p:cNvPr id="4" name="Shape 1"/>
          <p:cNvSpPr/>
          <p:nvPr/>
        </p:nvSpPr>
        <p:spPr>
          <a:xfrm>
            <a:off x="767120" y="2302073"/>
            <a:ext cx="7609761" cy="1628537"/>
          </a:xfrm>
          <a:prstGeom prst="roundRect">
            <a:avLst>
              <a:gd name="adj" fmla="val 565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993815" y="2528768"/>
            <a:ext cx="3088958" cy="342424"/>
          </a:xfrm>
          <a:prstGeom prst="rect">
            <a:avLst/>
          </a:prstGeom>
          <a:noFill/>
          <a:ln/>
        </p:spPr>
        <p:txBody>
          <a:bodyPr wrap="none" lIns="0" tIns="0" rIns="0" bIns="0" rtlCol="0" anchor="t"/>
          <a:lstStyle/>
          <a:p>
            <a:pPr marL="0" indent="0">
              <a:lnSpc>
                <a:spcPts val="2650"/>
              </a:lnSpc>
              <a:buNone/>
            </a:pPr>
            <a:r>
              <a:rPr lang="en-US" sz="2800" b="1" dirty="0">
                <a:solidFill>
                  <a:srgbClr val="5B5F71"/>
                </a:solidFill>
                <a:ea typeface="Instrument Sans Semi Bold" pitchFamily="34" charset="-122"/>
                <a:cs typeface="Instrument Sans Semi Bold" pitchFamily="34" charset="-120"/>
              </a:rPr>
              <a:t>Hyperparameter Tuning</a:t>
            </a:r>
            <a:endParaRPr lang="en-US" sz="2800" b="1" dirty="0"/>
          </a:p>
        </p:txBody>
      </p:sp>
      <p:sp>
        <p:nvSpPr>
          <p:cNvPr id="6" name="Text 3"/>
          <p:cNvSpPr/>
          <p:nvPr/>
        </p:nvSpPr>
        <p:spPr>
          <a:xfrm>
            <a:off x="993815" y="3002637"/>
            <a:ext cx="7156371" cy="701278"/>
          </a:xfrm>
          <a:prstGeom prst="rect">
            <a:avLst/>
          </a:prstGeom>
          <a:noFill/>
          <a:ln/>
        </p:spPr>
        <p:txBody>
          <a:bodyPr wrap="square" lIns="0" tIns="0" rIns="0" bIns="0" rtlCol="0" anchor="t"/>
          <a:lstStyle/>
          <a:p>
            <a:pPr marL="0" indent="0">
              <a:lnSpc>
                <a:spcPts val="2750"/>
              </a:lnSpc>
              <a:buNone/>
            </a:pPr>
            <a:r>
              <a:rPr lang="en-US" dirty="0">
                <a:solidFill>
                  <a:srgbClr val="5B5F71"/>
                </a:solidFill>
                <a:ea typeface="Instrument Sans Medium" pitchFamily="34" charset="-122"/>
                <a:cs typeface="Instrument Sans Medium" pitchFamily="34" charset="-120"/>
              </a:rPr>
              <a:t>Optimized using RandomizedSearchCV with parameters: min_samples_split=5, min_samples_leaf=10, max_depth=10.</a:t>
            </a:r>
            <a:endParaRPr lang="en-US" dirty="0"/>
          </a:p>
        </p:txBody>
      </p:sp>
      <p:sp>
        <p:nvSpPr>
          <p:cNvPr id="7" name="Shape 4"/>
          <p:cNvSpPr/>
          <p:nvPr/>
        </p:nvSpPr>
        <p:spPr>
          <a:xfrm>
            <a:off x="767120" y="4149685"/>
            <a:ext cx="7609761" cy="1628537"/>
          </a:xfrm>
          <a:prstGeom prst="roundRect">
            <a:avLst>
              <a:gd name="adj" fmla="val 5653"/>
            </a:avLst>
          </a:prstGeom>
          <a:solidFill>
            <a:srgbClr val="E2E3E9"/>
          </a:solidFill>
          <a:ln w="7620">
            <a:solidFill>
              <a:srgbClr val="C8C9CF"/>
            </a:solidFill>
            <a:prstDash val="solid"/>
          </a:ln>
        </p:spPr>
        <p:txBody>
          <a:bodyPr/>
          <a:lstStyle/>
          <a:p>
            <a:endParaRPr lang="en-US"/>
          </a:p>
        </p:txBody>
      </p:sp>
      <p:sp>
        <p:nvSpPr>
          <p:cNvPr id="8" name="Text 5"/>
          <p:cNvSpPr/>
          <p:nvPr/>
        </p:nvSpPr>
        <p:spPr>
          <a:xfrm>
            <a:off x="993815" y="4376380"/>
            <a:ext cx="2739866" cy="342424"/>
          </a:xfrm>
          <a:prstGeom prst="rect">
            <a:avLst/>
          </a:prstGeom>
          <a:noFill/>
          <a:ln/>
        </p:spPr>
        <p:txBody>
          <a:bodyPr wrap="none" lIns="0" tIns="0" rIns="0" bIns="0" rtlCol="0" anchor="t"/>
          <a:lstStyle/>
          <a:p>
            <a:pPr marL="0" indent="0">
              <a:lnSpc>
                <a:spcPts val="2650"/>
              </a:lnSpc>
              <a:buNone/>
            </a:pPr>
            <a:r>
              <a:rPr lang="en-US" sz="2800" b="1" dirty="0">
                <a:solidFill>
                  <a:srgbClr val="5B5F71"/>
                </a:solidFill>
                <a:ea typeface="Instrument Sans Semi Bold" pitchFamily="34" charset="-122"/>
                <a:cs typeface="Instrument Sans Semi Bold" pitchFamily="34" charset="-120"/>
              </a:rPr>
              <a:t>Performance Metrics</a:t>
            </a:r>
            <a:endParaRPr lang="en-US" sz="2800" b="1" dirty="0"/>
          </a:p>
        </p:txBody>
      </p:sp>
      <p:sp>
        <p:nvSpPr>
          <p:cNvPr id="9" name="Text 6"/>
          <p:cNvSpPr/>
          <p:nvPr/>
        </p:nvSpPr>
        <p:spPr>
          <a:xfrm>
            <a:off x="993815" y="4850249"/>
            <a:ext cx="7156371" cy="701278"/>
          </a:xfrm>
          <a:prstGeom prst="rect">
            <a:avLst/>
          </a:prstGeom>
          <a:noFill/>
          <a:ln/>
        </p:spPr>
        <p:txBody>
          <a:bodyPr wrap="square" lIns="0" tIns="0" rIns="0" bIns="0" rtlCol="0" anchor="t"/>
          <a:lstStyle/>
          <a:p>
            <a:pPr marL="0" indent="0">
              <a:lnSpc>
                <a:spcPts val="2750"/>
              </a:lnSpc>
              <a:buNone/>
            </a:pPr>
            <a:r>
              <a:rPr lang="en-US" dirty="0">
                <a:solidFill>
                  <a:srgbClr val="5B5F71"/>
                </a:solidFill>
                <a:ea typeface="Instrument Sans Medium" pitchFamily="34" charset="-122"/>
                <a:cs typeface="Instrument Sans Medium" pitchFamily="34" charset="-120"/>
              </a:rPr>
              <a:t>Achieved an RMSE of 0.51, MAE of 0.36, and an R-squared score of 0.63.</a:t>
            </a:r>
            <a:endParaRPr lang="en-US" dirty="0"/>
          </a:p>
        </p:txBody>
      </p:sp>
      <p:sp>
        <p:nvSpPr>
          <p:cNvPr id="10" name="Shape 7"/>
          <p:cNvSpPr/>
          <p:nvPr/>
        </p:nvSpPr>
        <p:spPr>
          <a:xfrm>
            <a:off x="767120" y="5997297"/>
            <a:ext cx="7609761" cy="1628537"/>
          </a:xfrm>
          <a:prstGeom prst="roundRect">
            <a:avLst>
              <a:gd name="adj" fmla="val 5653"/>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993815" y="6223992"/>
            <a:ext cx="2739866" cy="342424"/>
          </a:xfrm>
          <a:prstGeom prst="rect">
            <a:avLst/>
          </a:prstGeom>
          <a:noFill/>
          <a:ln/>
        </p:spPr>
        <p:txBody>
          <a:bodyPr wrap="none" lIns="0" tIns="0" rIns="0" bIns="0" rtlCol="0" anchor="t"/>
          <a:lstStyle/>
          <a:p>
            <a:pPr marL="0" indent="0">
              <a:lnSpc>
                <a:spcPts val="2650"/>
              </a:lnSpc>
              <a:buNone/>
            </a:pPr>
            <a:r>
              <a:rPr lang="en-US" sz="2800" b="1" dirty="0">
                <a:solidFill>
                  <a:srgbClr val="5B5F71"/>
                </a:solidFill>
                <a:ea typeface="Instrument Sans Semi Bold" pitchFamily="34" charset="-122"/>
                <a:cs typeface="Instrument Sans Semi Bold" pitchFamily="34" charset="-120"/>
              </a:rPr>
              <a:t>Model </a:t>
            </a:r>
            <a:r>
              <a:rPr lang="en-US" sz="3200" b="1" dirty="0">
                <a:solidFill>
                  <a:srgbClr val="5B5F71"/>
                </a:solidFill>
                <a:ea typeface="Instrument Sans Semi Bold" pitchFamily="34" charset="-122"/>
                <a:cs typeface="Instrument Sans Semi Bold" pitchFamily="34" charset="-120"/>
              </a:rPr>
              <a:t>Insights</a:t>
            </a:r>
            <a:endParaRPr lang="en-US" sz="2800" b="1" dirty="0"/>
          </a:p>
        </p:txBody>
      </p:sp>
      <p:sp>
        <p:nvSpPr>
          <p:cNvPr id="12" name="Text 9"/>
          <p:cNvSpPr/>
          <p:nvPr/>
        </p:nvSpPr>
        <p:spPr>
          <a:xfrm>
            <a:off x="993815" y="6697861"/>
            <a:ext cx="7156371" cy="701278"/>
          </a:xfrm>
          <a:prstGeom prst="rect">
            <a:avLst/>
          </a:prstGeom>
          <a:noFill/>
          <a:ln/>
        </p:spPr>
        <p:txBody>
          <a:bodyPr wrap="square" lIns="0" tIns="0" rIns="0" bIns="0" rtlCol="0" anchor="t"/>
          <a:lstStyle/>
          <a:p>
            <a:pPr marL="0" indent="0">
              <a:lnSpc>
                <a:spcPts val="2750"/>
              </a:lnSpc>
              <a:buNone/>
            </a:pPr>
            <a:r>
              <a:rPr lang="en-US" dirty="0">
                <a:solidFill>
                  <a:srgbClr val="5B5F71"/>
                </a:solidFill>
                <a:ea typeface="Instrument Sans Medium" pitchFamily="34" charset="-122"/>
                <a:cs typeface="Instrument Sans Medium" pitchFamily="34" charset="-120"/>
              </a:rPr>
              <a:t>Demonstrated solid performance in predicting car prices, capturing non-linear relationships in the data.</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1651"/>
          </a:xfrm>
          <a:prstGeom prst="rect">
            <a:avLst/>
          </a:prstGeom>
        </p:spPr>
      </p:pic>
      <p:sp>
        <p:nvSpPr>
          <p:cNvPr id="3" name="Text 0"/>
          <p:cNvSpPr/>
          <p:nvPr/>
        </p:nvSpPr>
        <p:spPr>
          <a:xfrm>
            <a:off x="764858" y="3504486"/>
            <a:ext cx="9389150" cy="682943"/>
          </a:xfrm>
          <a:prstGeom prst="rect">
            <a:avLst/>
          </a:prstGeom>
          <a:noFill/>
          <a:ln/>
        </p:spPr>
        <p:txBody>
          <a:bodyPr wrap="none" lIns="0" tIns="0" rIns="0" bIns="0" rtlCol="0" anchor="t"/>
          <a:lstStyle/>
          <a:p>
            <a:pPr marL="0" indent="0">
              <a:lnSpc>
                <a:spcPts val="5350"/>
              </a:lnSpc>
              <a:buNone/>
            </a:pPr>
            <a:r>
              <a:rPr lang="en-US" sz="4800" b="1" dirty="0">
                <a:solidFill>
                  <a:srgbClr val="505468"/>
                </a:solidFill>
                <a:ea typeface="Instrument Sans Semi Bold" pitchFamily="34" charset="-122"/>
                <a:cs typeface="Instrument Sans Semi Bold" pitchFamily="34" charset="-120"/>
              </a:rPr>
              <a:t>Model Development: Random Forest</a:t>
            </a:r>
            <a:endParaRPr lang="en-US" sz="4800" b="1" dirty="0"/>
          </a:p>
        </p:txBody>
      </p:sp>
      <p:pic>
        <p:nvPicPr>
          <p:cNvPr id="4" name="Image 1" descr="preencoded.png"/>
          <p:cNvPicPr>
            <a:picLocks noChangeAspect="1"/>
          </p:cNvPicPr>
          <p:nvPr/>
        </p:nvPicPr>
        <p:blipFill>
          <a:blip r:embed="rId4"/>
          <a:stretch>
            <a:fillRect/>
          </a:stretch>
        </p:blipFill>
        <p:spPr>
          <a:xfrm>
            <a:off x="764858" y="4515207"/>
            <a:ext cx="4366855" cy="874038"/>
          </a:xfrm>
          <a:prstGeom prst="rect">
            <a:avLst/>
          </a:prstGeom>
        </p:spPr>
      </p:pic>
      <p:sp>
        <p:nvSpPr>
          <p:cNvPr id="5" name="Text 1"/>
          <p:cNvSpPr/>
          <p:nvPr/>
        </p:nvSpPr>
        <p:spPr>
          <a:xfrm>
            <a:off x="983337" y="5717024"/>
            <a:ext cx="3863102" cy="341352"/>
          </a:xfrm>
          <a:prstGeom prst="rect">
            <a:avLst/>
          </a:prstGeom>
          <a:noFill/>
          <a:ln/>
        </p:spPr>
        <p:txBody>
          <a:bodyPr wrap="none" lIns="0" tIns="0" rIns="0" bIns="0" rtlCol="0" anchor="t"/>
          <a:lstStyle/>
          <a:p>
            <a:pPr marL="0" indent="0" algn="l">
              <a:lnSpc>
                <a:spcPts val="2650"/>
              </a:lnSpc>
              <a:buNone/>
            </a:pPr>
            <a:r>
              <a:rPr lang="en-US" sz="2400" b="1" dirty="0">
                <a:solidFill>
                  <a:srgbClr val="5B5F71"/>
                </a:solidFill>
                <a:ea typeface="Instrument Sans Semi Bold" pitchFamily="34" charset="-122"/>
                <a:cs typeface="Instrument Sans Semi Bold" pitchFamily="34" charset="-120"/>
              </a:rPr>
              <a:t>Hyperparameter Optimization</a:t>
            </a:r>
            <a:endParaRPr lang="en-US" sz="2400" b="1" dirty="0"/>
          </a:p>
        </p:txBody>
      </p:sp>
      <p:sp>
        <p:nvSpPr>
          <p:cNvPr id="6" name="Text 2"/>
          <p:cNvSpPr/>
          <p:nvPr/>
        </p:nvSpPr>
        <p:spPr>
          <a:xfrm>
            <a:off x="983337" y="6189464"/>
            <a:ext cx="3929896" cy="1048703"/>
          </a:xfrm>
          <a:prstGeom prst="rect">
            <a:avLst/>
          </a:prstGeom>
          <a:noFill/>
          <a:ln/>
        </p:spPr>
        <p:txBody>
          <a:bodyPr wrap="square" lIns="0" tIns="0" rIns="0" bIns="0" rtlCol="0" anchor="t"/>
          <a:lstStyle/>
          <a:p>
            <a:pPr marL="0" indent="0" algn="l">
              <a:lnSpc>
                <a:spcPts val="2750"/>
              </a:lnSpc>
              <a:buNone/>
            </a:pPr>
            <a:r>
              <a:rPr lang="en-US" sz="2000" dirty="0">
                <a:solidFill>
                  <a:srgbClr val="5B5F71"/>
                </a:solidFill>
                <a:ea typeface="Instrument Sans Medium" pitchFamily="34" charset="-122"/>
                <a:cs typeface="Instrument Sans Medium" pitchFamily="34" charset="-120"/>
              </a:rPr>
              <a:t>Tuned using RandomizedSearchCV: min_samples_split=5, min_samples_leaf=5, max_depth=10.</a:t>
            </a:r>
            <a:endParaRPr lang="en-US" sz="2000" dirty="0"/>
          </a:p>
        </p:txBody>
      </p:sp>
      <p:pic>
        <p:nvPicPr>
          <p:cNvPr id="7" name="Image 2" descr="preencoded.png"/>
          <p:cNvPicPr>
            <a:picLocks noChangeAspect="1"/>
          </p:cNvPicPr>
          <p:nvPr/>
        </p:nvPicPr>
        <p:blipFill>
          <a:blip r:embed="rId5"/>
          <a:stretch>
            <a:fillRect/>
          </a:stretch>
        </p:blipFill>
        <p:spPr>
          <a:xfrm>
            <a:off x="5131713" y="4515207"/>
            <a:ext cx="4366855" cy="874038"/>
          </a:xfrm>
          <a:prstGeom prst="rect">
            <a:avLst/>
          </a:prstGeom>
        </p:spPr>
      </p:pic>
      <p:sp>
        <p:nvSpPr>
          <p:cNvPr id="8" name="Text 3"/>
          <p:cNvSpPr/>
          <p:nvPr/>
        </p:nvSpPr>
        <p:spPr>
          <a:xfrm>
            <a:off x="5350193" y="5717024"/>
            <a:ext cx="2846784" cy="341352"/>
          </a:xfrm>
          <a:prstGeom prst="rect">
            <a:avLst/>
          </a:prstGeom>
          <a:noFill/>
          <a:ln/>
        </p:spPr>
        <p:txBody>
          <a:bodyPr wrap="none" lIns="0" tIns="0" rIns="0" bIns="0" rtlCol="0" anchor="t"/>
          <a:lstStyle/>
          <a:p>
            <a:pPr marL="0" indent="0" algn="l">
              <a:lnSpc>
                <a:spcPts val="2650"/>
              </a:lnSpc>
              <a:buNone/>
            </a:pPr>
            <a:r>
              <a:rPr lang="en-US" sz="2400" b="1" dirty="0">
                <a:solidFill>
                  <a:srgbClr val="5B5F71"/>
                </a:solidFill>
                <a:ea typeface="Instrument Sans Semi Bold" pitchFamily="34" charset="-122"/>
                <a:cs typeface="Instrument Sans Semi Bold" pitchFamily="34" charset="-120"/>
              </a:rPr>
              <a:t>Superior Performance</a:t>
            </a:r>
            <a:endParaRPr lang="en-US" sz="2400" b="1" dirty="0"/>
          </a:p>
        </p:txBody>
      </p:sp>
      <p:sp>
        <p:nvSpPr>
          <p:cNvPr id="9" name="Text 4"/>
          <p:cNvSpPr/>
          <p:nvPr/>
        </p:nvSpPr>
        <p:spPr>
          <a:xfrm>
            <a:off x="5350193" y="6189464"/>
            <a:ext cx="3929896" cy="699135"/>
          </a:xfrm>
          <a:prstGeom prst="rect">
            <a:avLst/>
          </a:prstGeom>
          <a:noFill/>
          <a:ln/>
        </p:spPr>
        <p:txBody>
          <a:bodyPr wrap="square" lIns="0" tIns="0" rIns="0" bIns="0" rtlCol="0" anchor="t"/>
          <a:lstStyle/>
          <a:p>
            <a:pPr marL="0" indent="0" algn="l">
              <a:lnSpc>
                <a:spcPts val="2750"/>
              </a:lnSpc>
              <a:buNone/>
            </a:pPr>
            <a:r>
              <a:rPr lang="en-US" sz="2000" dirty="0">
                <a:solidFill>
                  <a:srgbClr val="5B5F71"/>
                </a:solidFill>
                <a:ea typeface="Instrument Sans Medium" pitchFamily="34" charset="-122"/>
                <a:cs typeface="Instrument Sans Medium" pitchFamily="34" charset="-120"/>
              </a:rPr>
              <a:t>Achieved RMSE of 69098.21, MAE of 0.35, and R-squared score of 0.65.</a:t>
            </a:r>
            <a:endParaRPr lang="en-US" sz="2000" dirty="0"/>
          </a:p>
        </p:txBody>
      </p:sp>
      <p:pic>
        <p:nvPicPr>
          <p:cNvPr id="10" name="Image 3" descr="preencoded.png"/>
          <p:cNvPicPr>
            <a:picLocks noChangeAspect="1"/>
          </p:cNvPicPr>
          <p:nvPr/>
        </p:nvPicPr>
        <p:blipFill>
          <a:blip r:embed="rId6"/>
          <a:stretch>
            <a:fillRect/>
          </a:stretch>
        </p:blipFill>
        <p:spPr>
          <a:xfrm>
            <a:off x="9498568" y="4515207"/>
            <a:ext cx="4366855" cy="874038"/>
          </a:xfrm>
          <a:prstGeom prst="rect">
            <a:avLst/>
          </a:prstGeom>
        </p:spPr>
      </p:pic>
      <p:sp>
        <p:nvSpPr>
          <p:cNvPr id="11" name="Text 5"/>
          <p:cNvSpPr/>
          <p:nvPr/>
        </p:nvSpPr>
        <p:spPr>
          <a:xfrm>
            <a:off x="9717048" y="5717024"/>
            <a:ext cx="2731651" cy="341352"/>
          </a:xfrm>
          <a:prstGeom prst="rect">
            <a:avLst/>
          </a:prstGeom>
          <a:noFill/>
          <a:ln/>
        </p:spPr>
        <p:txBody>
          <a:bodyPr wrap="none" lIns="0" tIns="0" rIns="0" bIns="0" rtlCol="0" anchor="t"/>
          <a:lstStyle/>
          <a:p>
            <a:pPr marL="0" indent="0" algn="l">
              <a:lnSpc>
                <a:spcPts val="2650"/>
              </a:lnSpc>
              <a:buNone/>
            </a:pPr>
            <a:r>
              <a:rPr lang="en-US" sz="2400" b="1" dirty="0">
                <a:solidFill>
                  <a:srgbClr val="5B5F71"/>
                </a:solidFill>
                <a:ea typeface="Instrument Sans Semi Bold" pitchFamily="34" charset="-122"/>
                <a:cs typeface="Instrument Sans Semi Bold" pitchFamily="34" charset="-120"/>
              </a:rPr>
              <a:t>Best Model</a:t>
            </a:r>
            <a:endParaRPr lang="en-US" sz="2400" b="1" dirty="0"/>
          </a:p>
        </p:txBody>
      </p:sp>
      <p:sp>
        <p:nvSpPr>
          <p:cNvPr id="12" name="Text 6"/>
          <p:cNvSpPr/>
          <p:nvPr/>
        </p:nvSpPr>
        <p:spPr>
          <a:xfrm>
            <a:off x="9717048" y="6189464"/>
            <a:ext cx="3929896" cy="1048703"/>
          </a:xfrm>
          <a:prstGeom prst="rect">
            <a:avLst/>
          </a:prstGeom>
          <a:noFill/>
          <a:ln/>
        </p:spPr>
        <p:txBody>
          <a:bodyPr wrap="square" lIns="0" tIns="0" rIns="0" bIns="0" rtlCol="0" anchor="t"/>
          <a:lstStyle/>
          <a:p>
            <a:pPr marL="0" indent="0" algn="l">
              <a:lnSpc>
                <a:spcPts val="2750"/>
              </a:lnSpc>
              <a:buNone/>
            </a:pPr>
            <a:r>
              <a:rPr lang="en-US" sz="2000" dirty="0">
                <a:solidFill>
                  <a:srgbClr val="5B5F71"/>
                </a:solidFill>
                <a:ea typeface="Instrument Sans Medium" pitchFamily="34" charset="-122"/>
                <a:cs typeface="Instrument Sans Medium" pitchFamily="34" charset="-120"/>
              </a:rPr>
              <a:t>Outperformed other models, demonstrating effectiveness in predicting used car prices.</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394" y="876538"/>
            <a:ext cx="7720013" cy="1271588"/>
          </a:xfrm>
          <a:prstGeom prst="rect">
            <a:avLst/>
          </a:prstGeom>
          <a:noFill/>
          <a:ln/>
        </p:spPr>
        <p:txBody>
          <a:bodyPr wrap="square" lIns="0" tIns="0" rIns="0" bIns="0" rtlCol="0" anchor="t"/>
          <a:lstStyle/>
          <a:p>
            <a:pPr marL="0" indent="0">
              <a:lnSpc>
                <a:spcPts val="5000"/>
              </a:lnSpc>
              <a:buNone/>
            </a:pPr>
            <a:r>
              <a:rPr lang="en-US" sz="4000" b="1" dirty="0">
                <a:solidFill>
                  <a:srgbClr val="505468"/>
                </a:solidFill>
                <a:ea typeface="Instrument Sans Semi Bold" pitchFamily="34" charset="-122"/>
                <a:cs typeface="Instrument Sans Semi Bold" pitchFamily="34" charset="-120"/>
              </a:rPr>
              <a:t>Model Development: Support Vector Regressor (SVR)</a:t>
            </a:r>
            <a:endParaRPr lang="en-US" sz="4000" b="1" dirty="0"/>
          </a:p>
        </p:txBody>
      </p:sp>
      <p:sp>
        <p:nvSpPr>
          <p:cNvPr id="4" name="Shape 1"/>
          <p:cNvSpPr/>
          <p:nvPr/>
        </p:nvSpPr>
        <p:spPr>
          <a:xfrm>
            <a:off x="6492121" y="2453283"/>
            <a:ext cx="22860" cy="4899779"/>
          </a:xfrm>
          <a:prstGeom prst="roundRect">
            <a:avLst>
              <a:gd name="adj" fmla="val 373802"/>
            </a:avLst>
          </a:prstGeom>
          <a:solidFill>
            <a:srgbClr val="C8C9CF"/>
          </a:solidFill>
          <a:ln/>
        </p:spPr>
        <p:txBody>
          <a:bodyPr/>
          <a:lstStyle/>
          <a:p>
            <a:endParaRPr lang="en-US"/>
          </a:p>
        </p:txBody>
      </p:sp>
      <p:sp>
        <p:nvSpPr>
          <p:cNvPr id="5" name="Shape 2"/>
          <p:cNvSpPr/>
          <p:nvPr/>
        </p:nvSpPr>
        <p:spPr>
          <a:xfrm>
            <a:off x="6709529" y="2899529"/>
            <a:ext cx="711994" cy="22860"/>
          </a:xfrm>
          <a:prstGeom prst="roundRect">
            <a:avLst>
              <a:gd name="adj" fmla="val 373802"/>
            </a:avLst>
          </a:prstGeom>
          <a:solidFill>
            <a:srgbClr val="C8C9CF"/>
          </a:solidFill>
          <a:ln/>
        </p:spPr>
        <p:txBody>
          <a:bodyPr/>
          <a:lstStyle/>
          <a:p>
            <a:endParaRPr lang="en-US"/>
          </a:p>
        </p:txBody>
      </p:sp>
      <p:sp>
        <p:nvSpPr>
          <p:cNvPr id="6" name="Shape 3"/>
          <p:cNvSpPr/>
          <p:nvPr/>
        </p:nvSpPr>
        <p:spPr>
          <a:xfrm>
            <a:off x="6274713" y="2682121"/>
            <a:ext cx="457676" cy="457676"/>
          </a:xfrm>
          <a:prstGeom prst="roundRect">
            <a:avLst>
              <a:gd name="adj" fmla="val 18671"/>
            </a:avLst>
          </a:prstGeom>
          <a:solidFill>
            <a:srgbClr val="E2E3E9"/>
          </a:solidFill>
          <a:ln w="7620">
            <a:solidFill>
              <a:srgbClr val="C8C9CF"/>
            </a:solidFill>
            <a:prstDash val="solid"/>
          </a:ln>
        </p:spPr>
        <p:txBody>
          <a:bodyPr/>
          <a:lstStyle/>
          <a:p>
            <a:endParaRPr lang="en-US"/>
          </a:p>
        </p:txBody>
      </p:sp>
      <p:sp>
        <p:nvSpPr>
          <p:cNvPr id="7" name="Text 4"/>
          <p:cNvSpPr/>
          <p:nvPr/>
        </p:nvSpPr>
        <p:spPr>
          <a:xfrm>
            <a:off x="6418540" y="2796209"/>
            <a:ext cx="144066" cy="267269"/>
          </a:xfrm>
          <a:prstGeom prst="rect">
            <a:avLst/>
          </a:prstGeom>
          <a:noFill/>
          <a:ln/>
        </p:spPr>
        <p:txBody>
          <a:bodyPr wrap="none" lIns="0" tIns="0" rIns="0" bIns="0" rtlCol="0" anchor="t"/>
          <a:lstStyle/>
          <a:p>
            <a:pPr marL="0" indent="0" algn="ctr">
              <a:lnSpc>
                <a:spcPts val="2400"/>
              </a:lnSpc>
              <a:buNone/>
            </a:pPr>
            <a:r>
              <a:rPr lang="en-US" sz="2800" b="1" dirty="0">
                <a:solidFill>
                  <a:srgbClr val="5B5F71"/>
                </a:solidFill>
                <a:ea typeface="Instrument Sans Semi Bold" pitchFamily="34" charset="-122"/>
                <a:cs typeface="Instrument Sans Semi Bold" pitchFamily="34" charset="-120"/>
              </a:rPr>
              <a:t>1</a:t>
            </a:r>
            <a:endParaRPr lang="en-US" sz="2800" b="1" dirty="0"/>
          </a:p>
        </p:txBody>
      </p:sp>
      <p:sp>
        <p:nvSpPr>
          <p:cNvPr id="8" name="Text 5"/>
          <p:cNvSpPr/>
          <p:nvPr/>
        </p:nvSpPr>
        <p:spPr>
          <a:xfrm>
            <a:off x="7622500" y="2656642"/>
            <a:ext cx="2625923" cy="317897"/>
          </a:xfrm>
          <a:prstGeom prst="rect">
            <a:avLst/>
          </a:prstGeom>
          <a:noFill/>
          <a:ln/>
        </p:spPr>
        <p:txBody>
          <a:bodyPr wrap="none" lIns="0" tIns="0" rIns="0" bIns="0" rtlCol="0" anchor="t"/>
          <a:lstStyle/>
          <a:p>
            <a:pPr marL="0" indent="0" algn="l">
              <a:lnSpc>
                <a:spcPts val="2500"/>
              </a:lnSpc>
              <a:buNone/>
            </a:pPr>
            <a:r>
              <a:rPr lang="en-US" sz="2400" b="1" dirty="0">
                <a:solidFill>
                  <a:srgbClr val="5B5F71"/>
                </a:solidFill>
                <a:latin typeface="Calibri" panose="020F0502020204030204" pitchFamily="34" charset="0"/>
                <a:ea typeface="Instrument Sans Semi Bold" pitchFamily="34" charset="-122"/>
                <a:cs typeface="Instrument Sans Semi Bold" pitchFamily="34" charset="-120"/>
              </a:rPr>
              <a:t>Initial Implementation</a:t>
            </a:r>
            <a:endParaRPr lang="en-US" sz="2400" b="1" dirty="0">
              <a:latin typeface="Calibri" panose="020F0502020204030204" pitchFamily="34" charset="0"/>
            </a:endParaRPr>
          </a:p>
        </p:txBody>
      </p:sp>
      <p:sp>
        <p:nvSpPr>
          <p:cNvPr id="9" name="Text 6"/>
          <p:cNvSpPr/>
          <p:nvPr/>
        </p:nvSpPr>
        <p:spPr>
          <a:xfrm>
            <a:off x="7622500" y="3096578"/>
            <a:ext cx="6295906" cy="651034"/>
          </a:xfrm>
          <a:prstGeom prst="rect">
            <a:avLst/>
          </a:prstGeom>
          <a:noFill/>
          <a:ln/>
        </p:spPr>
        <p:txBody>
          <a:bodyPr wrap="square" lIns="0" tIns="0" rIns="0" bIns="0" rtlCol="0" anchor="t"/>
          <a:lstStyle/>
          <a:p>
            <a:pPr marL="0" indent="0" algn="l">
              <a:lnSpc>
                <a:spcPts val="2550"/>
              </a:lnSpc>
              <a:buNone/>
            </a:pPr>
            <a:r>
              <a:rPr lang="en-US" dirty="0">
                <a:solidFill>
                  <a:srgbClr val="5B5F71"/>
                </a:solidFill>
                <a:ea typeface="Instrument Sans Medium" pitchFamily="34" charset="-122"/>
                <a:cs typeface="Instrument Sans Medium" pitchFamily="34" charset="-120"/>
              </a:rPr>
              <a:t>SVR model was trained and optimized as part of the machine learning pipeline.</a:t>
            </a:r>
            <a:endParaRPr lang="en-US" dirty="0"/>
          </a:p>
        </p:txBody>
      </p:sp>
      <p:sp>
        <p:nvSpPr>
          <p:cNvPr id="10" name="Shape 7"/>
          <p:cNvSpPr/>
          <p:nvPr/>
        </p:nvSpPr>
        <p:spPr>
          <a:xfrm>
            <a:off x="6709529" y="4600575"/>
            <a:ext cx="711994" cy="22860"/>
          </a:xfrm>
          <a:prstGeom prst="roundRect">
            <a:avLst>
              <a:gd name="adj" fmla="val 373802"/>
            </a:avLst>
          </a:prstGeom>
          <a:solidFill>
            <a:srgbClr val="C8C9CF"/>
          </a:solidFill>
          <a:ln/>
        </p:spPr>
        <p:txBody>
          <a:bodyPr/>
          <a:lstStyle/>
          <a:p>
            <a:endParaRPr lang="en-US"/>
          </a:p>
        </p:txBody>
      </p:sp>
      <p:sp>
        <p:nvSpPr>
          <p:cNvPr id="11" name="Shape 8"/>
          <p:cNvSpPr/>
          <p:nvPr/>
        </p:nvSpPr>
        <p:spPr>
          <a:xfrm>
            <a:off x="6274713" y="4383167"/>
            <a:ext cx="457676" cy="457676"/>
          </a:xfrm>
          <a:prstGeom prst="roundRect">
            <a:avLst>
              <a:gd name="adj" fmla="val 18671"/>
            </a:avLst>
          </a:prstGeom>
          <a:solidFill>
            <a:srgbClr val="E2E3E9"/>
          </a:solidFill>
          <a:ln w="7620">
            <a:solidFill>
              <a:srgbClr val="C8C9CF"/>
            </a:solidFill>
            <a:prstDash val="solid"/>
          </a:ln>
        </p:spPr>
        <p:txBody>
          <a:bodyPr/>
          <a:lstStyle/>
          <a:p>
            <a:endParaRPr lang="en-US"/>
          </a:p>
        </p:txBody>
      </p:sp>
      <p:sp>
        <p:nvSpPr>
          <p:cNvPr id="12" name="Text 9"/>
          <p:cNvSpPr/>
          <p:nvPr/>
        </p:nvSpPr>
        <p:spPr>
          <a:xfrm>
            <a:off x="6418540" y="4459367"/>
            <a:ext cx="170021" cy="305157"/>
          </a:xfrm>
          <a:prstGeom prst="rect">
            <a:avLst/>
          </a:prstGeom>
          <a:noFill/>
          <a:ln/>
        </p:spPr>
        <p:txBody>
          <a:bodyPr wrap="none" lIns="0" tIns="0" rIns="0" bIns="0" rtlCol="0" anchor="t"/>
          <a:lstStyle/>
          <a:p>
            <a:pPr marL="0" indent="0" algn="ctr">
              <a:lnSpc>
                <a:spcPts val="2400"/>
              </a:lnSpc>
              <a:buNone/>
            </a:pPr>
            <a:r>
              <a:rPr lang="en-US" sz="2400" b="1" dirty="0">
                <a:solidFill>
                  <a:srgbClr val="5B5F71"/>
                </a:solidFill>
                <a:ea typeface="Instrument Sans Semi Bold" pitchFamily="34" charset="-122"/>
                <a:cs typeface="Instrument Sans Semi Bold" pitchFamily="34" charset="-120"/>
              </a:rPr>
              <a:t>2</a:t>
            </a:r>
            <a:endParaRPr lang="en-US" sz="2400" b="1" dirty="0"/>
          </a:p>
        </p:txBody>
      </p:sp>
      <p:sp>
        <p:nvSpPr>
          <p:cNvPr id="13" name="Text 10"/>
          <p:cNvSpPr/>
          <p:nvPr/>
        </p:nvSpPr>
        <p:spPr>
          <a:xfrm>
            <a:off x="7622500" y="4357688"/>
            <a:ext cx="2543175" cy="317897"/>
          </a:xfrm>
          <a:prstGeom prst="rect">
            <a:avLst/>
          </a:prstGeom>
          <a:noFill/>
          <a:ln/>
        </p:spPr>
        <p:txBody>
          <a:bodyPr wrap="none" lIns="0" tIns="0" rIns="0" bIns="0" rtlCol="0" anchor="t"/>
          <a:lstStyle/>
          <a:p>
            <a:pPr marL="0" indent="0" algn="l">
              <a:lnSpc>
                <a:spcPts val="2500"/>
              </a:lnSpc>
              <a:buNone/>
            </a:pPr>
            <a:r>
              <a:rPr lang="en-US" sz="2400" b="1" dirty="0">
                <a:solidFill>
                  <a:srgbClr val="5B5F71"/>
                </a:solidFill>
                <a:ea typeface="Instrument Sans Semi Bold" pitchFamily="34" charset="-122"/>
                <a:cs typeface="Instrument Sans Semi Bold" pitchFamily="34" charset="-120"/>
              </a:rPr>
              <a:t>Performance Results</a:t>
            </a:r>
            <a:endParaRPr lang="en-US" sz="2400" b="1" dirty="0"/>
          </a:p>
        </p:txBody>
      </p:sp>
      <p:sp>
        <p:nvSpPr>
          <p:cNvPr id="14" name="Text 11"/>
          <p:cNvSpPr/>
          <p:nvPr/>
        </p:nvSpPr>
        <p:spPr>
          <a:xfrm>
            <a:off x="7622500" y="4797623"/>
            <a:ext cx="6295906" cy="651034"/>
          </a:xfrm>
          <a:prstGeom prst="rect">
            <a:avLst/>
          </a:prstGeom>
          <a:noFill/>
          <a:ln/>
        </p:spPr>
        <p:txBody>
          <a:bodyPr wrap="square" lIns="0" tIns="0" rIns="0" bIns="0" rtlCol="0" anchor="t"/>
          <a:lstStyle/>
          <a:p>
            <a:pPr marL="0" indent="0" algn="l">
              <a:lnSpc>
                <a:spcPts val="2550"/>
              </a:lnSpc>
              <a:buNone/>
            </a:pPr>
            <a:r>
              <a:rPr lang="en-US" dirty="0">
                <a:solidFill>
                  <a:srgbClr val="5B5F71"/>
                </a:solidFill>
                <a:ea typeface="Instrument Sans Medium" pitchFamily="34" charset="-122"/>
                <a:cs typeface="Instrument Sans Medium" pitchFamily="34" charset="-120"/>
              </a:rPr>
              <a:t>Yielded an RMSE of 71018.67, MAE of 0.42, and R-squared score of 0.53.</a:t>
            </a:r>
            <a:endParaRPr lang="en-US" dirty="0"/>
          </a:p>
        </p:txBody>
      </p:sp>
      <p:sp>
        <p:nvSpPr>
          <p:cNvPr id="15" name="Shape 12"/>
          <p:cNvSpPr/>
          <p:nvPr/>
        </p:nvSpPr>
        <p:spPr>
          <a:xfrm>
            <a:off x="6709529" y="6301621"/>
            <a:ext cx="711994" cy="22860"/>
          </a:xfrm>
          <a:prstGeom prst="roundRect">
            <a:avLst>
              <a:gd name="adj" fmla="val 373802"/>
            </a:avLst>
          </a:prstGeom>
          <a:solidFill>
            <a:srgbClr val="C8C9CF"/>
          </a:solidFill>
          <a:ln/>
        </p:spPr>
        <p:txBody>
          <a:bodyPr/>
          <a:lstStyle/>
          <a:p>
            <a:endParaRPr lang="en-US"/>
          </a:p>
        </p:txBody>
      </p:sp>
      <p:sp>
        <p:nvSpPr>
          <p:cNvPr id="16" name="Shape 13"/>
          <p:cNvSpPr/>
          <p:nvPr/>
        </p:nvSpPr>
        <p:spPr>
          <a:xfrm>
            <a:off x="6274713" y="6084213"/>
            <a:ext cx="457676" cy="457676"/>
          </a:xfrm>
          <a:prstGeom prst="roundRect">
            <a:avLst>
              <a:gd name="adj" fmla="val 18671"/>
            </a:avLst>
          </a:prstGeom>
          <a:solidFill>
            <a:srgbClr val="E2E3E9"/>
          </a:solidFill>
          <a:ln w="7620">
            <a:solidFill>
              <a:srgbClr val="C8C9CF"/>
            </a:solidFill>
            <a:prstDash val="solid"/>
          </a:ln>
        </p:spPr>
        <p:txBody>
          <a:bodyPr/>
          <a:lstStyle/>
          <a:p>
            <a:endParaRPr lang="en-US"/>
          </a:p>
        </p:txBody>
      </p:sp>
      <p:sp>
        <p:nvSpPr>
          <p:cNvPr id="17" name="Text 14"/>
          <p:cNvSpPr/>
          <p:nvPr/>
        </p:nvSpPr>
        <p:spPr>
          <a:xfrm>
            <a:off x="6415207" y="6160413"/>
            <a:ext cx="176689" cy="305157"/>
          </a:xfrm>
          <a:prstGeom prst="rect">
            <a:avLst/>
          </a:prstGeom>
          <a:noFill/>
          <a:ln/>
        </p:spPr>
        <p:txBody>
          <a:bodyPr wrap="none" lIns="0" tIns="0" rIns="0" bIns="0" rtlCol="0" anchor="t"/>
          <a:lstStyle/>
          <a:p>
            <a:pPr marL="0" indent="0" algn="ctr">
              <a:lnSpc>
                <a:spcPts val="2400"/>
              </a:lnSpc>
              <a:buNone/>
            </a:pPr>
            <a:r>
              <a:rPr lang="en-US" sz="2400" b="1" dirty="0">
                <a:solidFill>
                  <a:srgbClr val="5B5F71"/>
                </a:solidFill>
                <a:ea typeface="Instrument Sans Semi Bold" pitchFamily="34" charset="-122"/>
                <a:cs typeface="Instrument Sans Semi Bold" pitchFamily="34" charset="-120"/>
              </a:rPr>
              <a:t>3</a:t>
            </a:r>
            <a:endParaRPr lang="en-US" sz="2400" b="1" dirty="0"/>
          </a:p>
        </p:txBody>
      </p:sp>
      <p:sp>
        <p:nvSpPr>
          <p:cNvPr id="18" name="Text 15"/>
          <p:cNvSpPr/>
          <p:nvPr/>
        </p:nvSpPr>
        <p:spPr>
          <a:xfrm>
            <a:off x="7622500" y="6058733"/>
            <a:ext cx="2599730" cy="317897"/>
          </a:xfrm>
          <a:prstGeom prst="rect">
            <a:avLst/>
          </a:prstGeom>
          <a:noFill/>
          <a:ln/>
        </p:spPr>
        <p:txBody>
          <a:bodyPr wrap="none" lIns="0" tIns="0" rIns="0" bIns="0" rtlCol="0" anchor="t"/>
          <a:lstStyle/>
          <a:p>
            <a:pPr marL="0" indent="0" algn="l">
              <a:lnSpc>
                <a:spcPts val="2500"/>
              </a:lnSpc>
              <a:buNone/>
            </a:pPr>
            <a:r>
              <a:rPr lang="en-US" sz="2400" b="1" dirty="0">
                <a:solidFill>
                  <a:srgbClr val="5B5F71"/>
                </a:solidFill>
                <a:ea typeface="Instrument Sans Semi Bold" pitchFamily="34" charset="-122"/>
                <a:cs typeface="Instrument Sans Semi Bold" pitchFamily="34" charset="-120"/>
              </a:rPr>
              <a:t>Comparative Analysis</a:t>
            </a:r>
            <a:endParaRPr lang="en-US" sz="2400" b="1" dirty="0"/>
          </a:p>
        </p:txBody>
      </p:sp>
      <p:sp>
        <p:nvSpPr>
          <p:cNvPr id="19" name="Text 16"/>
          <p:cNvSpPr/>
          <p:nvPr/>
        </p:nvSpPr>
        <p:spPr>
          <a:xfrm>
            <a:off x="7622500" y="6498669"/>
            <a:ext cx="6295906" cy="651034"/>
          </a:xfrm>
          <a:prstGeom prst="rect">
            <a:avLst/>
          </a:prstGeom>
          <a:noFill/>
          <a:ln/>
        </p:spPr>
        <p:txBody>
          <a:bodyPr wrap="square" lIns="0" tIns="0" rIns="0" bIns="0" rtlCol="0" anchor="t"/>
          <a:lstStyle/>
          <a:p>
            <a:pPr marL="0" indent="0" algn="l">
              <a:lnSpc>
                <a:spcPts val="2550"/>
              </a:lnSpc>
              <a:buNone/>
            </a:pPr>
            <a:r>
              <a:rPr lang="en-US" dirty="0">
                <a:solidFill>
                  <a:srgbClr val="5B5F71"/>
                </a:solidFill>
                <a:ea typeface="Instrument Sans Medium" pitchFamily="34" charset="-122"/>
                <a:cs typeface="Instrument Sans Medium" pitchFamily="34" charset="-120"/>
              </a:rPr>
              <a:t>Showed less predictive power compared to tree-based models in this specific use case.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33651" y="499705"/>
            <a:ext cx="7094339" cy="565785"/>
          </a:xfrm>
          <a:prstGeom prst="rect">
            <a:avLst/>
          </a:prstGeom>
          <a:noFill/>
          <a:ln/>
        </p:spPr>
        <p:txBody>
          <a:bodyPr wrap="none" lIns="0" tIns="0" rIns="0" bIns="0" rtlCol="0" anchor="t"/>
          <a:lstStyle/>
          <a:p>
            <a:pPr marL="0" indent="0">
              <a:lnSpc>
                <a:spcPts val="4450"/>
              </a:lnSpc>
              <a:buNone/>
            </a:pPr>
            <a:r>
              <a:rPr lang="en-US" sz="3550" dirty="0">
                <a:solidFill>
                  <a:srgbClr val="505468"/>
                </a:solidFill>
                <a:ea typeface="Instrument Sans Semi Bold" pitchFamily="34" charset="-122"/>
                <a:cs typeface="Instrument Sans Semi Bold" pitchFamily="34" charset="-120"/>
              </a:rPr>
              <a:t>Conclusion and Future Directions</a:t>
            </a:r>
            <a:endParaRPr lang="en-US" sz="3550" dirty="0"/>
          </a:p>
        </p:txBody>
      </p:sp>
      <p:pic>
        <p:nvPicPr>
          <p:cNvPr id="4" name="Image 1" descr="preencoded.png"/>
          <p:cNvPicPr>
            <a:picLocks noChangeAspect="1"/>
          </p:cNvPicPr>
          <p:nvPr/>
        </p:nvPicPr>
        <p:blipFill>
          <a:blip r:embed="rId4"/>
          <a:stretch>
            <a:fillRect/>
          </a:stretch>
        </p:blipFill>
        <p:spPr>
          <a:xfrm>
            <a:off x="633651" y="1337072"/>
            <a:ext cx="452557" cy="452557"/>
          </a:xfrm>
          <a:prstGeom prst="rect">
            <a:avLst/>
          </a:prstGeom>
        </p:spPr>
      </p:pic>
      <p:sp>
        <p:nvSpPr>
          <p:cNvPr id="5" name="Text 1"/>
          <p:cNvSpPr/>
          <p:nvPr/>
        </p:nvSpPr>
        <p:spPr>
          <a:xfrm>
            <a:off x="633651" y="1970603"/>
            <a:ext cx="2263140" cy="282893"/>
          </a:xfrm>
          <a:prstGeom prst="rect">
            <a:avLst/>
          </a:prstGeom>
          <a:noFill/>
          <a:ln/>
        </p:spPr>
        <p:txBody>
          <a:bodyPr wrap="none" lIns="0" tIns="0" rIns="0" bIns="0" rtlCol="0" anchor="t"/>
          <a:lstStyle/>
          <a:p>
            <a:pPr marL="0" indent="0" algn="l">
              <a:lnSpc>
                <a:spcPts val="2200"/>
              </a:lnSpc>
              <a:buNone/>
            </a:pPr>
            <a:r>
              <a:rPr lang="en-US" sz="1750" b="1" dirty="0">
                <a:solidFill>
                  <a:srgbClr val="5B5F71"/>
                </a:solidFill>
                <a:ea typeface="Instrument Sans Semi Bold" pitchFamily="34" charset="-122"/>
                <a:cs typeface="Instrument Sans Semi Bold" pitchFamily="34" charset="-120"/>
              </a:rPr>
              <a:t>Best Model</a:t>
            </a:r>
            <a:endParaRPr lang="en-US" sz="1750" b="1" dirty="0"/>
          </a:p>
        </p:txBody>
      </p:sp>
      <p:sp>
        <p:nvSpPr>
          <p:cNvPr id="6" name="Text 2"/>
          <p:cNvSpPr/>
          <p:nvPr/>
        </p:nvSpPr>
        <p:spPr>
          <a:xfrm>
            <a:off x="633651" y="2362081"/>
            <a:ext cx="9705499" cy="289679"/>
          </a:xfrm>
          <a:prstGeom prst="rect">
            <a:avLst/>
          </a:prstGeom>
          <a:noFill/>
          <a:ln/>
        </p:spPr>
        <p:txBody>
          <a:bodyPr wrap="none" lIns="0" tIns="0" rIns="0" bIns="0" rtlCol="0" anchor="t"/>
          <a:lstStyle/>
          <a:p>
            <a:pPr marL="0" indent="0" algn="l">
              <a:lnSpc>
                <a:spcPts val="2250"/>
              </a:lnSpc>
              <a:buNone/>
            </a:pPr>
            <a:r>
              <a:rPr lang="en-US" sz="1600" dirty="0">
                <a:solidFill>
                  <a:srgbClr val="5B5F71"/>
                </a:solidFill>
                <a:ea typeface="Instrument Sans Medium" pitchFamily="34" charset="-122"/>
                <a:cs typeface="Instrument Sans Medium" pitchFamily="34" charset="-120"/>
              </a:rPr>
              <a:t>Random Forest outperformed other models in predicting used car prices.</a:t>
            </a:r>
            <a:endParaRPr lang="en-US" sz="1600" dirty="0"/>
          </a:p>
        </p:txBody>
      </p:sp>
      <p:pic>
        <p:nvPicPr>
          <p:cNvPr id="7" name="Image 2" descr="preencoded.png"/>
          <p:cNvPicPr>
            <a:picLocks noChangeAspect="1"/>
          </p:cNvPicPr>
          <p:nvPr/>
        </p:nvPicPr>
        <p:blipFill>
          <a:blip r:embed="rId5"/>
          <a:stretch>
            <a:fillRect/>
          </a:stretch>
        </p:blipFill>
        <p:spPr>
          <a:xfrm>
            <a:off x="633651" y="3194923"/>
            <a:ext cx="452557" cy="452557"/>
          </a:xfrm>
          <a:prstGeom prst="rect">
            <a:avLst/>
          </a:prstGeom>
        </p:spPr>
      </p:pic>
      <p:sp>
        <p:nvSpPr>
          <p:cNvPr id="8" name="Text 3"/>
          <p:cNvSpPr/>
          <p:nvPr/>
        </p:nvSpPr>
        <p:spPr>
          <a:xfrm>
            <a:off x="633651" y="3828455"/>
            <a:ext cx="2263140" cy="282893"/>
          </a:xfrm>
          <a:prstGeom prst="rect">
            <a:avLst/>
          </a:prstGeom>
          <a:noFill/>
          <a:ln/>
        </p:spPr>
        <p:txBody>
          <a:bodyPr wrap="none" lIns="0" tIns="0" rIns="0" bIns="0" rtlCol="0" anchor="t"/>
          <a:lstStyle/>
          <a:p>
            <a:pPr marL="0" indent="0" algn="l">
              <a:lnSpc>
                <a:spcPts val="2200"/>
              </a:lnSpc>
              <a:buNone/>
            </a:pPr>
            <a:r>
              <a:rPr lang="en-US" sz="1750" b="1" dirty="0">
                <a:solidFill>
                  <a:srgbClr val="5B5F71"/>
                </a:solidFill>
                <a:ea typeface="Instrument Sans Semi Bold" pitchFamily="34" charset="-122"/>
                <a:cs typeface="Instrument Sans Semi Bold" pitchFamily="34" charset="-120"/>
              </a:rPr>
              <a:t>Feature Engineering</a:t>
            </a:r>
            <a:endParaRPr lang="en-US" sz="1750" b="1" dirty="0"/>
          </a:p>
        </p:txBody>
      </p:sp>
      <p:sp>
        <p:nvSpPr>
          <p:cNvPr id="9" name="Text 4"/>
          <p:cNvSpPr/>
          <p:nvPr/>
        </p:nvSpPr>
        <p:spPr>
          <a:xfrm>
            <a:off x="633651" y="4219932"/>
            <a:ext cx="9705499" cy="289679"/>
          </a:xfrm>
          <a:prstGeom prst="rect">
            <a:avLst/>
          </a:prstGeom>
          <a:noFill/>
          <a:ln/>
        </p:spPr>
        <p:txBody>
          <a:bodyPr wrap="none" lIns="0" tIns="0" rIns="0" bIns="0" rtlCol="0" anchor="t"/>
          <a:lstStyle/>
          <a:p>
            <a:pPr marL="0" indent="0" algn="l">
              <a:lnSpc>
                <a:spcPts val="2250"/>
              </a:lnSpc>
              <a:buNone/>
            </a:pPr>
            <a:r>
              <a:rPr lang="en-US" sz="1600" dirty="0">
                <a:solidFill>
                  <a:srgbClr val="5B5F71"/>
                </a:solidFill>
                <a:ea typeface="Instrument Sans Medium" pitchFamily="34" charset="-122"/>
                <a:cs typeface="Instrument Sans Medium" pitchFamily="34" charset="-120"/>
              </a:rPr>
              <a:t>Extracting the right features significantly impacted model performance.</a:t>
            </a:r>
            <a:endParaRPr lang="en-US" sz="1600" dirty="0"/>
          </a:p>
        </p:txBody>
      </p:sp>
      <p:pic>
        <p:nvPicPr>
          <p:cNvPr id="10" name="Image 3" descr="preencoded.png"/>
          <p:cNvPicPr>
            <a:picLocks noChangeAspect="1"/>
          </p:cNvPicPr>
          <p:nvPr/>
        </p:nvPicPr>
        <p:blipFill>
          <a:blip r:embed="rId6"/>
          <a:stretch>
            <a:fillRect/>
          </a:stretch>
        </p:blipFill>
        <p:spPr>
          <a:xfrm>
            <a:off x="633651" y="5052774"/>
            <a:ext cx="452557" cy="452557"/>
          </a:xfrm>
          <a:prstGeom prst="rect">
            <a:avLst/>
          </a:prstGeom>
        </p:spPr>
      </p:pic>
      <p:sp>
        <p:nvSpPr>
          <p:cNvPr id="11" name="Text 5"/>
          <p:cNvSpPr/>
          <p:nvPr/>
        </p:nvSpPr>
        <p:spPr>
          <a:xfrm>
            <a:off x="633651" y="5686306"/>
            <a:ext cx="2300407" cy="282893"/>
          </a:xfrm>
          <a:prstGeom prst="rect">
            <a:avLst/>
          </a:prstGeom>
          <a:noFill/>
          <a:ln/>
        </p:spPr>
        <p:txBody>
          <a:bodyPr wrap="none" lIns="0" tIns="0" rIns="0" bIns="0" rtlCol="0" anchor="t"/>
          <a:lstStyle/>
          <a:p>
            <a:pPr marL="0" indent="0" algn="l">
              <a:lnSpc>
                <a:spcPts val="2200"/>
              </a:lnSpc>
              <a:buNone/>
            </a:pPr>
            <a:r>
              <a:rPr lang="en-US" sz="1750" b="1" dirty="0">
                <a:solidFill>
                  <a:srgbClr val="5B5F71"/>
                </a:solidFill>
                <a:ea typeface="Instrument Sans Semi Bold" pitchFamily="34" charset="-122"/>
                <a:cs typeface="Instrument Sans Semi Bold" pitchFamily="34" charset="-120"/>
              </a:rPr>
              <a:t>Future Improvements</a:t>
            </a:r>
            <a:endParaRPr lang="en-US" sz="1750" b="1" dirty="0"/>
          </a:p>
        </p:txBody>
      </p:sp>
      <p:sp>
        <p:nvSpPr>
          <p:cNvPr id="12" name="Text 6"/>
          <p:cNvSpPr/>
          <p:nvPr/>
        </p:nvSpPr>
        <p:spPr>
          <a:xfrm>
            <a:off x="633651" y="6077783"/>
            <a:ext cx="9705499" cy="289679"/>
          </a:xfrm>
          <a:prstGeom prst="rect">
            <a:avLst/>
          </a:prstGeom>
          <a:noFill/>
          <a:ln/>
        </p:spPr>
        <p:txBody>
          <a:bodyPr wrap="none" lIns="0" tIns="0" rIns="0" bIns="0" rtlCol="0" anchor="t"/>
          <a:lstStyle/>
          <a:p>
            <a:pPr marL="0" indent="0" algn="l">
              <a:lnSpc>
                <a:spcPts val="2250"/>
              </a:lnSpc>
              <a:buNone/>
            </a:pPr>
            <a:r>
              <a:rPr lang="en-US" sz="1600" dirty="0">
                <a:solidFill>
                  <a:srgbClr val="5B5F71"/>
                </a:solidFill>
                <a:ea typeface="Instrument Sans Medium" pitchFamily="34" charset="-122"/>
                <a:cs typeface="Instrument Sans Medium" pitchFamily="34" charset="-120"/>
              </a:rPr>
              <a:t>Explore model stacking, incorporate additional data sources, and further refine hyperparameters</a:t>
            </a:r>
            <a:r>
              <a:rPr lang="en-US" sz="1400" dirty="0">
                <a:solidFill>
                  <a:srgbClr val="5B5F71"/>
                </a:solidFill>
                <a:latin typeface="Instrument Sans Medium" pitchFamily="34" charset="0"/>
                <a:ea typeface="Instrument Sans Medium" pitchFamily="34" charset="-122"/>
                <a:cs typeface="Instrument Sans Medium" pitchFamily="34" charset="-120"/>
              </a:rPr>
              <a:t>.</a:t>
            </a:r>
            <a:endParaRPr lang="en-US" sz="1400" dirty="0"/>
          </a:p>
        </p:txBody>
      </p:sp>
      <p:sp>
        <p:nvSpPr>
          <p:cNvPr id="13" name="Text 7"/>
          <p:cNvSpPr/>
          <p:nvPr/>
        </p:nvSpPr>
        <p:spPr>
          <a:xfrm>
            <a:off x="633651" y="6571059"/>
            <a:ext cx="9705499" cy="1158716"/>
          </a:xfrm>
          <a:prstGeom prst="rect">
            <a:avLst/>
          </a:prstGeom>
          <a:noFill/>
          <a:ln/>
        </p:spPr>
        <p:txBody>
          <a:bodyPr wrap="square" lIns="0" tIns="0" rIns="0" bIns="0" rtlCol="0" anchor="t"/>
          <a:lstStyle/>
          <a:p>
            <a:pPr marL="0" indent="0">
              <a:lnSpc>
                <a:spcPts val="2250"/>
              </a:lnSpc>
              <a:buNone/>
            </a:pPr>
            <a:r>
              <a:rPr lang="en-US" sz="1600" dirty="0">
                <a:solidFill>
                  <a:srgbClr val="5B5F71"/>
                </a:solidFill>
                <a:ea typeface="Instrument Sans Medium" pitchFamily="34" charset="-122"/>
                <a:cs typeface="Instrument Sans Medium" pitchFamily="34" charset="-120"/>
              </a:rPr>
              <a:t>The project successfully developed a machine learning pipeline for predicting used car prices, with the Random Forest model showing the best performance. Future work could focus on expanding the dataset, experimenting with advanced models like XGBoost, and deploying the model in a real-time web application for practical use in the automotive market.</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77238" y="4051287"/>
            <a:ext cx="7094339" cy="565785"/>
          </a:xfrm>
          <a:prstGeom prst="rect">
            <a:avLst/>
          </a:prstGeom>
          <a:noFill/>
          <a:ln/>
        </p:spPr>
        <p:txBody>
          <a:bodyPr wrap="none" lIns="0" tIns="0" rIns="0" bIns="0" rtlCol="0" anchor="t"/>
          <a:lstStyle/>
          <a:p>
            <a:pPr marL="0" indent="0">
              <a:lnSpc>
                <a:spcPts val="4450"/>
              </a:lnSpc>
              <a:buNone/>
            </a:pPr>
            <a:r>
              <a:rPr lang="en-US" sz="8000" dirty="0">
                <a:solidFill>
                  <a:srgbClr val="505468"/>
                </a:solidFill>
                <a:ea typeface="Instrument Sans Semi Bold" pitchFamily="34" charset="-122"/>
                <a:cs typeface="Instrument Sans Semi Bold" pitchFamily="34" charset="-120"/>
              </a:rPr>
              <a:t>Questions Time</a:t>
            </a:r>
            <a:endParaRPr lang="en-US" sz="8000" dirty="0"/>
          </a:p>
        </p:txBody>
      </p:sp>
    </p:spTree>
    <p:extLst>
      <p:ext uri="{BB962C8B-B14F-4D97-AF65-F5344CB8AC3E}">
        <p14:creationId xmlns:p14="http://schemas.microsoft.com/office/powerpoint/2010/main" val="67527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77238" y="4051287"/>
            <a:ext cx="7094339" cy="565785"/>
          </a:xfrm>
          <a:prstGeom prst="rect">
            <a:avLst/>
          </a:prstGeom>
          <a:noFill/>
          <a:ln/>
        </p:spPr>
        <p:txBody>
          <a:bodyPr wrap="none" lIns="0" tIns="0" rIns="0" bIns="0" rtlCol="0" anchor="t"/>
          <a:lstStyle/>
          <a:p>
            <a:pPr marL="0" indent="0">
              <a:lnSpc>
                <a:spcPts val="4450"/>
              </a:lnSpc>
              <a:buNone/>
            </a:pPr>
            <a:r>
              <a:rPr lang="en-US" sz="11500" dirty="0">
                <a:solidFill>
                  <a:srgbClr val="505468"/>
                </a:solidFill>
                <a:ea typeface="Instrument Sans Semi Bold" pitchFamily="34" charset="-122"/>
                <a:cs typeface="Instrument Sans Semi Bold" pitchFamily="34" charset="-120"/>
              </a:rPr>
              <a:t>Thank</a:t>
            </a:r>
            <a:r>
              <a:rPr lang="en-US" sz="11500" dirty="0">
                <a:solidFill>
                  <a:srgbClr val="505468"/>
                </a:solidFill>
                <a:latin typeface="Instrument Sans Semi Bold" pitchFamily="34" charset="0"/>
                <a:ea typeface="Instrument Sans Semi Bold" pitchFamily="34" charset="-122"/>
                <a:cs typeface="Instrument Sans Semi Bold" pitchFamily="34" charset="-120"/>
              </a:rPr>
              <a:t> you </a:t>
            </a:r>
            <a:endParaRPr lang="en-US" sz="11500" dirty="0"/>
          </a:p>
        </p:txBody>
      </p:sp>
    </p:spTree>
    <p:extLst>
      <p:ext uri="{BB962C8B-B14F-4D97-AF65-F5344CB8AC3E}">
        <p14:creationId xmlns:p14="http://schemas.microsoft.com/office/powerpoint/2010/main" val="319926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0470"/>
          </a:xfrm>
          <a:prstGeom prst="rect">
            <a:avLst/>
          </a:prstGeom>
        </p:spPr>
      </p:pic>
      <p:sp>
        <p:nvSpPr>
          <p:cNvPr id="3" name="Text 0"/>
          <p:cNvSpPr/>
          <p:nvPr/>
        </p:nvSpPr>
        <p:spPr>
          <a:xfrm>
            <a:off x="786884" y="3429476"/>
            <a:ext cx="9263063" cy="702588"/>
          </a:xfrm>
          <a:prstGeom prst="rect">
            <a:avLst/>
          </a:prstGeom>
          <a:noFill/>
          <a:ln/>
        </p:spPr>
        <p:txBody>
          <a:bodyPr wrap="none" lIns="0" tIns="0" rIns="0" bIns="0" rtlCol="0" anchor="t"/>
          <a:lstStyle/>
          <a:p>
            <a:pPr marL="0" indent="0">
              <a:lnSpc>
                <a:spcPts val="5500"/>
              </a:lnSpc>
              <a:buNone/>
            </a:pPr>
            <a:r>
              <a:rPr lang="en-US" sz="4400" b="1" dirty="0">
                <a:solidFill>
                  <a:srgbClr val="505468"/>
                </a:solidFill>
                <a:ea typeface="Instrument Sans Semi Bold" pitchFamily="34" charset="-122"/>
                <a:cs typeface="Instrument Sans Semi Bold" pitchFamily="34" charset="-120"/>
              </a:rPr>
              <a:t>Problem Statement and Objectives</a:t>
            </a:r>
            <a:endParaRPr lang="en-US" sz="4400" b="1" dirty="0"/>
          </a:p>
        </p:txBody>
      </p:sp>
      <p:sp>
        <p:nvSpPr>
          <p:cNvPr id="4" name="Shape 1"/>
          <p:cNvSpPr/>
          <p:nvPr/>
        </p:nvSpPr>
        <p:spPr>
          <a:xfrm>
            <a:off x="786884" y="4722138"/>
            <a:ext cx="505897" cy="505897"/>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5" name="Text 2"/>
          <p:cNvSpPr/>
          <p:nvPr/>
        </p:nvSpPr>
        <p:spPr>
          <a:xfrm>
            <a:off x="942141" y="4806434"/>
            <a:ext cx="162879" cy="337304"/>
          </a:xfrm>
          <a:prstGeom prst="rect">
            <a:avLst/>
          </a:prstGeom>
          <a:noFill/>
          <a:ln/>
        </p:spPr>
        <p:txBody>
          <a:bodyPr wrap="none" lIns="0" tIns="0" rIns="0" bIns="0" rtlCol="0" anchor="t"/>
          <a:lstStyle/>
          <a:p>
            <a:pPr marL="0" indent="0" algn="ctr">
              <a:lnSpc>
                <a:spcPts val="2650"/>
              </a:lnSpc>
              <a:buNone/>
            </a:pPr>
            <a:r>
              <a:rPr lang="en-US" sz="2650" b="1" dirty="0">
                <a:solidFill>
                  <a:srgbClr val="5B5F71"/>
                </a:solidFill>
                <a:ea typeface="Instrument Sans Semi Bold" pitchFamily="34" charset="-122"/>
                <a:cs typeface="Instrument Sans Semi Bold" pitchFamily="34" charset="-120"/>
              </a:rPr>
              <a:t>1</a:t>
            </a:r>
            <a:endParaRPr lang="en-US" sz="2650" b="1" dirty="0"/>
          </a:p>
        </p:txBody>
      </p:sp>
      <p:sp>
        <p:nvSpPr>
          <p:cNvPr id="6" name="Text 3"/>
          <p:cNvSpPr/>
          <p:nvPr/>
        </p:nvSpPr>
        <p:spPr>
          <a:xfrm>
            <a:off x="1517571" y="4722138"/>
            <a:ext cx="2810470" cy="351353"/>
          </a:xfrm>
          <a:prstGeom prst="rect">
            <a:avLst/>
          </a:prstGeom>
          <a:noFill/>
          <a:ln/>
        </p:spPr>
        <p:txBody>
          <a:bodyPr wrap="none" lIns="0" tIns="0" rIns="0" bIns="0" rtlCol="0" anchor="t"/>
          <a:lstStyle/>
          <a:p>
            <a:pPr marL="0" indent="0">
              <a:lnSpc>
                <a:spcPts val="2750"/>
              </a:lnSpc>
              <a:buNone/>
            </a:pPr>
            <a:r>
              <a:rPr lang="en-US" sz="2200" b="1" dirty="0">
                <a:solidFill>
                  <a:srgbClr val="5B5F71"/>
                </a:solidFill>
                <a:ea typeface="Instrument Sans Semi Bold" pitchFamily="34" charset="-122"/>
                <a:cs typeface="Instrument Sans Semi Bold" pitchFamily="34" charset="-120"/>
              </a:rPr>
              <a:t>Market Complexity</a:t>
            </a:r>
            <a:endParaRPr lang="en-US" sz="2200" b="1" dirty="0"/>
          </a:p>
        </p:txBody>
      </p:sp>
      <p:sp>
        <p:nvSpPr>
          <p:cNvPr id="7" name="Text 4"/>
          <p:cNvSpPr/>
          <p:nvPr/>
        </p:nvSpPr>
        <p:spPr>
          <a:xfrm>
            <a:off x="1517571" y="5208389"/>
            <a:ext cx="5685234" cy="719138"/>
          </a:xfrm>
          <a:prstGeom prst="rect">
            <a:avLst/>
          </a:prstGeom>
          <a:noFill/>
          <a:ln/>
        </p:spPr>
        <p:txBody>
          <a:bodyPr wrap="square" lIns="0" tIns="0" rIns="0" bIns="0" rtlCol="0" anchor="t"/>
          <a:lstStyle/>
          <a:p>
            <a:pPr marL="0" indent="0">
              <a:lnSpc>
                <a:spcPts val="2800"/>
              </a:lnSpc>
              <a:buNone/>
            </a:pPr>
            <a:r>
              <a:rPr lang="en-US" sz="1750" dirty="0">
                <a:solidFill>
                  <a:srgbClr val="5B5F71"/>
                </a:solidFill>
                <a:ea typeface="Instrument Sans Medium" pitchFamily="34" charset="-122"/>
                <a:cs typeface="Instrument Sans Medium" pitchFamily="34" charset="-120"/>
              </a:rPr>
              <a:t>The used car market faces challenges in determining fair prices due to numerous influencing factors.</a:t>
            </a:r>
            <a:endParaRPr lang="en-US" sz="1750" dirty="0"/>
          </a:p>
        </p:txBody>
      </p:sp>
      <p:sp>
        <p:nvSpPr>
          <p:cNvPr id="8" name="Shape 5"/>
          <p:cNvSpPr/>
          <p:nvPr/>
        </p:nvSpPr>
        <p:spPr>
          <a:xfrm>
            <a:off x="7427595" y="4722138"/>
            <a:ext cx="505897" cy="505897"/>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9" name="Text 6"/>
          <p:cNvSpPr/>
          <p:nvPr/>
        </p:nvSpPr>
        <p:spPr>
          <a:xfrm>
            <a:off x="7586543" y="4806434"/>
            <a:ext cx="187881" cy="337304"/>
          </a:xfrm>
          <a:prstGeom prst="rect">
            <a:avLst/>
          </a:prstGeom>
          <a:noFill/>
          <a:ln/>
        </p:spPr>
        <p:txBody>
          <a:bodyPr wrap="none" lIns="0" tIns="0" rIns="0" bIns="0" rtlCol="0" anchor="t"/>
          <a:lstStyle/>
          <a:p>
            <a:pPr marL="0" indent="0" algn="ctr">
              <a:lnSpc>
                <a:spcPts val="2650"/>
              </a:lnSpc>
              <a:buNone/>
            </a:pPr>
            <a:r>
              <a:rPr lang="en-US" sz="2650" b="1" dirty="0">
                <a:solidFill>
                  <a:srgbClr val="5B5F71"/>
                </a:solidFill>
                <a:ea typeface="Instrument Sans Semi Bold" pitchFamily="34" charset="-122"/>
                <a:cs typeface="Instrument Sans Semi Bold" pitchFamily="34" charset="-120"/>
              </a:rPr>
              <a:t>2</a:t>
            </a:r>
            <a:endParaRPr lang="en-US" sz="2650" b="1" dirty="0"/>
          </a:p>
        </p:txBody>
      </p:sp>
      <p:sp>
        <p:nvSpPr>
          <p:cNvPr id="10" name="Text 7"/>
          <p:cNvSpPr/>
          <p:nvPr/>
        </p:nvSpPr>
        <p:spPr>
          <a:xfrm>
            <a:off x="8158282" y="4722138"/>
            <a:ext cx="2810470" cy="351353"/>
          </a:xfrm>
          <a:prstGeom prst="rect">
            <a:avLst/>
          </a:prstGeom>
          <a:noFill/>
          <a:ln/>
        </p:spPr>
        <p:txBody>
          <a:bodyPr wrap="none" lIns="0" tIns="0" rIns="0" bIns="0" rtlCol="0" anchor="t"/>
          <a:lstStyle/>
          <a:p>
            <a:pPr marL="0" indent="0">
              <a:lnSpc>
                <a:spcPts val="2750"/>
              </a:lnSpc>
              <a:buNone/>
            </a:pPr>
            <a:r>
              <a:rPr lang="en-US" sz="2200" b="1" dirty="0">
                <a:solidFill>
                  <a:srgbClr val="5B5F71"/>
                </a:solidFill>
                <a:ea typeface="Instrument Sans Semi Bold" pitchFamily="34" charset="-122"/>
                <a:cs typeface="Instrument Sans Semi Bold" pitchFamily="34" charset="-120"/>
              </a:rPr>
              <a:t>Model Development</a:t>
            </a:r>
            <a:endParaRPr lang="en-US" sz="2200" b="1" dirty="0"/>
          </a:p>
        </p:txBody>
      </p:sp>
      <p:sp>
        <p:nvSpPr>
          <p:cNvPr id="11" name="Text 8"/>
          <p:cNvSpPr/>
          <p:nvPr/>
        </p:nvSpPr>
        <p:spPr>
          <a:xfrm>
            <a:off x="8158282" y="5208389"/>
            <a:ext cx="5685234" cy="719138"/>
          </a:xfrm>
          <a:prstGeom prst="rect">
            <a:avLst/>
          </a:prstGeom>
          <a:noFill/>
          <a:ln/>
        </p:spPr>
        <p:txBody>
          <a:bodyPr wrap="square" lIns="0" tIns="0" rIns="0" bIns="0" rtlCol="0" anchor="t"/>
          <a:lstStyle/>
          <a:p>
            <a:pPr marL="0" indent="0">
              <a:lnSpc>
                <a:spcPts val="2800"/>
              </a:lnSpc>
              <a:buNone/>
            </a:pPr>
            <a:r>
              <a:rPr lang="en-US" sz="1750" dirty="0">
                <a:solidFill>
                  <a:srgbClr val="5B5F71"/>
                </a:solidFill>
                <a:ea typeface="Instrument Sans Medium" pitchFamily="34" charset="-122"/>
                <a:cs typeface="Instrument Sans Medium" pitchFamily="34" charset="-120"/>
              </a:rPr>
              <a:t>Develop a machine learning model to predict used car prices based on key features.</a:t>
            </a:r>
            <a:endParaRPr lang="en-US" sz="1750" dirty="0"/>
          </a:p>
        </p:txBody>
      </p:sp>
      <p:sp>
        <p:nvSpPr>
          <p:cNvPr id="12" name="Shape 9"/>
          <p:cNvSpPr/>
          <p:nvPr/>
        </p:nvSpPr>
        <p:spPr>
          <a:xfrm>
            <a:off x="786884" y="6405205"/>
            <a:ext cx="505897" cy="505897"/>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3" name="Text 10"/>
          <p:cNvSpPr/>
          <p:nvPr/>
        </p:nvSpPr>
        <p:spPr>
          <a:xfrm>
            <a:off x="942142" y="6489502"/>
            <a:ext cx="195263" cy="337304"/>
          </a:xfrm>
          <a:prstGeom prst="rect">
            <a:avLst/>
          </a:prstGeom>
          <a:noFill/>
          <a:ln/>
        </p:spPr>
        <p:txBody>
          <a:bodyPr wrap="none" lIns="0" tIns="0" rIns="0" bIns="0" rtlCol="0" anchor="t"/>
          <a:lstStyle/>
          <a:p>
            <a:pPr marL="0" indent="0" algn="ctr">
              <a:lnSpc>
                <a:spcPts val="2650"/>
              </a:lnSpc>
              <a:buNone/>
            </a:pPr>
            <a:r>
              <a:rPr lang="en-US" sz="2650" b="1" dirty="0">
                <a:solidFill>
                  <a:srgbClr val="5B5F71"/>
                </a:solidFill>
                <a:ea typeface="Instrument Sans Semi Bold" pitchFamily="34" charset="-122"/>
                <a:cs typeface="Instrument Sans Semi Bold" pitchFamily="34" charset="-120"/>
              </a:rPr>
              <a:t>3</a:t>
            </a:r>
            <a:endParaRPr lang="en-US" sz="2650" b="1" dirty="0"/>
          </a:p>
        </p:txBody>
      </p:sp>
      <p:sp>
        <p:nvSpPr>
          <p:cNvPr id="14" name="Text 11"/>
          <p:cNvSpPr/>
          <p:nvPr/>
        </p:nvSpPr>
        <p:spPr>
          <a:xfrm>
            <a:off x="1517571" y="6405205"/>
            <a:ext cx="2810470" cy="351353"/>
          </a:xfrm>
          <a:prstGeom prst="rect">
            <a:avLst/>
          </a:prstGeom>
          <a:noFill/>
          <a:ln/>
        </p:spPr>
        <p:txBody>
          <a:bodyPr wrap="none" lIns="0" tIns="0" rIns="0" bIns="0" rtlCol="0" anchor="t"/>
          <a:lstStyle/>
          <a:p>
            <a:pPr marL="0" indent="0">
              <a:lnSpc>
                <a:spcPts val="2750"/>
              </a:lnSpc>
              <a:buNone/>
            </a:pPr>
            <a:r>
              <a:rPr lang="en-US" sz="2200" b="1" dirty="0">
                <a:solidFill>
                  <a:srgbClr val="5B5F71"/>
                </a:solidFill>
                <a:ea typeface="Instrument Sans Semi Bold" pitchFamily="34" charset="-122"/>
                <a:cs typeface="Instrument Sans Semi Bold" pitchFamily="34" charset="-120"/>
              </a:rPr>
              <a:t>Factor</a:t>
            </a:r>
            <a:r>
              <a:rPr lang="en-US" sz="2200" dirty="0">
                <a:solidFill>
                  <a:srgbClr val="5B5F71"/>
                </a:solidFill>
                <a:latin typeface="Instrument Sans Semi Bold" pitchFamily="34" charset="0"/>
                <a:ea typeface="Instrument Sans Semi Bold" pitchFamily="34" charset="-122"/>
                <a:cs typeface="Instrument Sans Semi Bold" pitchFamily="34" charset="-120"/>
              </a:rPr>
              <a:t> </a:t>
            </a:r>
            <a:r>
              <a:rPr lang="en-US" sz="2200" b="1" dirty="0">
                <a:solidFill>
                  <a:srgbClr val="5B5F71"/>
                </a:solidFill>
                <a:ea typeface="Instrument Sans Semi Bold" pitchFamily="34" charset="-122"/>
                <a:cs typeface="Instrument Sans Semi Bold" pitchFamily="34" charset="-120"/>
              </a:rPr>
              <a:t>Identification</a:t>
            </a:r>
            <a:endParaRPr lang="en-US" sz="2200" b="1" dirty="0"/>
          </a:p>
        </p:txBody>
      </p:sp>
      <p:sp>
        <p:nvSpPr>
          <p:cNvPr id="15" name="Text 12"/>
          <p:cNvSpPr/>
          <p:nvPr/>
        </p:nvSpPr>
        <p:spPr>
          <a:xfrm>
            <a:off x="1517571" y="6891457"/>
            <a:ext cx="5685234" cy="719138"/>
          </a:xfrm>
          <a:prstGeom prst="rect">
            <a:avLst/>
          </a:prstGeom>
          <a:noFill/>
          <a:ln/>
        </p:spPr>
        <p:txBody>
          <a:bodyPr wrap="square" lIns="0" tIns="0" rIns="0" bIns="0" rtlCol="0" anchor="t"/>
          <a:lstStyle/>
          <a:p>
            <a:pPr marL="0" indent="0">
              <a:lnSpc>
                <a:spcPts val="2800"/>
              </a:lnSpc>
              <a:buNone/>
            </a:pPr>
            <a:r>
              <a:rPr lang="en-US" sz="1750" dirty="0">
                <a:solidFill>
                  <a:srgbClr val="5B5F71"/>
                </a:solidFill>
                <a:ea typeface="Instrument Sans Medium" pitchFamily="34" charset="-122"/>
                <a:cs typeface="Instrument Sans Medium" pitchFamily="34" charset="-120"/>
              </a:rPr>
              <a:t>Identify the most influential factors affecting used car prices.</a:t>
            </a:r>
            <a:endParaRPr lang="en-US" sz="1750" dirty="0"/>
          </a:p>
        </p:txBody>
      </p:sp>
      <p:sp>
        <p:nvSpPr>
          <p:cNvPr id="16" name="Shape 13"/>
          <p:cNvSpPr/>
          <p:nvPr/>
        </p:nvSpPr>
        <p:spPr>
          <a:xfrm>
            <a:off x="7427595" y="6405205"/>
            <a:ext cx="505897" cy="505897"/>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7" name="Text 14"/>
          <p:cNvSpPr/>
          <p:nvPr/>
        </p:nvSpPr>
        <p:spPr>
          <a:xfrm>
            <a:off x="7576780" y="6489502"/>
            <a:ext cx="207407" cy="337304"/>
          </a:xfrm>
          <a:prstGeom prst="rect">
            <a:avLst/>
          </a:prstGeom>
          <a:noFill/>
          <a:ln/>
        </p:spPr>
        <p:txBody>
          <a:bodyPr wrap="none" lIns="0" tIns="0" rIns="0" bIns="0" rtlCol="0" anchor="t"/>
          <a:lstStyle/>
          <a:p>
            <a:pPr marL="0" indent="0" algn="ctr">
              <a:lnSpc>
                <a:spcPts val="2650"/>
              </a:lnSpc>
              <a:buNone/>
            </a:pPr>
            <a:r>
              <a:rPr lang="en-US" sz="2650" b="1" dirty="0">
                <a:solidFill>
                  <a:srgbClr val="5B5F71"/>
                </a:solidFill>
                <a:ea typeface="Instrument Sans Semi Bold" pitchFamily="34" charset="-122"/>
                <a:cs typeface="Instrument Sans Semi Bold" pitchFamily="34" charset="-120"/>
              </a:rPr>
              <a:t>4</a:t>
            </a:r>
            <a:endParaRPr lang="en-US" sz="2650" b="1" dirty="0"/>
          </a:p>
        </p:txBody>
      </p:sp>
      <p:sp>
        <p:nvSpPr>
          <p:cNvPr id="18" name="Text 15"/>
          <p:cNvSpPr/>
          <p:nvPr/>
        </p:nvSpPr>
        <p:spPr>
          <a:xfrm>
            <a:off x="8158282" y="6405205"/>
            <a:ext cx="2810470" cy="351353"/>
          </a:xfrm>
          <a:prstGeom prst="rect">
            <a:avLst/>
          </a:prstGeom>
          <a:noFill/>
          <a:ln/>
        </p:spPr>
        <p:txBody>
          <a:bodyPr wrap="none" lIns="0" tIns="0" rIns="0" bIns="0" rtlCol="0" anchor="t"/>
          <a:lstStyle/>
          <a:p>
            <a:pPr marL="0" indent="0">
              <a:lnSpc>
                <a:spcPts val="2750"/>
              </a:lnSpc>
              <a:buNone/>
            </a:pPr>
            <a:r>
              <a:rPr lang="en-US" sz="2200" b="1" dirty="0">
                <a:solidFill>
                  <a:srgbClr val="5B5F71"/>
                </a:solidFill>
                <a:ea typeface="Instrument Sans Semi Bold" pitchFamily="34" charset="-122"/>
                <a:cs typeface="Instrument Sans Semi Bold" pitchFamily="34" charset="-120"/>
              </a:rPr>
              <a:t>Improved Accuracy</a:t>
            </a:r>
            <a:endParaRPr lang="en-US" sz="2200" b="1" dirty="0"/>
          </a:p>
        </p:txBody>
      </p:sp>
      <p:sp>
        <p:nvSpPr>
          <p:cNvPr id="19" name="Text 16"/>
          <p:cNvSpPr/>
          <p:nvPr/>
        </p:nvSpPr>
        <p:spPr>
          <a:xfrm>
            <a:off x="8158282" y="6891457"/>
            <a:ext cx="5685234" cy="719138"/>
          </a:xfrm>
          <a:prstGeom prst="rect">
            <a:avLst/>
          </a:prstGeom>
          <a:noFill/>
          <a:ln/>
        </p:spPr>
        <p:txBody>
          <a:bodyPr wrap="square" lIns="0" tIns="0" rIns="0" bIns="0" rtlCol="0" anchor="t"/>
          <a:lstStyle/>
          <a:p>
            <a:pPr marL="0" indent="0">
              <a:lnSpc>
                <a:spcPts val="2800"/>
              </a:lnSpc>
              <a:buNone/>
            </a:pPr>
            <a:r>
              <a:rPr lang="en-US" sz="1750" dirty="0">
                <a:solidFill>
                  <a:srgbClr val="5B5F71"/>
                </a:solidFill>
                <a:ea typeface="Instrument Sans Medium" pitchFamily="34" charset="-122"/>
                <a:cs typeface="Instrument Sans Medium" pitchFamily="34" charset="-120"/>
              </a:rPr>
              <a:t>Enhance prediction accuracy compared to traditional pricing models or manual strategies.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4" name="Text 0"/>
          <p:cNvSpPr/>
          <p:nvPr/>
        </p:nvSpPr>
        <p:spPr>
          <a:xfrm>
            <a:off x="873562" y="1112639"/>
            <a:ext cx="5568077" cy="779978"/>
          </a:xfrm>
          <a:prstGeom prst="rect">
            <a:avLst/>
          </a:prstGeom>
          <a:noFill/>
          <a:ln/>
        </p:spPr>
        <p:txBody>
          <a:bodyPr wrap="none" lIns="0" tIns="0" rIns="0" bIns="0" rtlCol="0" anchor="t"/>
          <a:lstStyle/>
          <a:p>
            <a:pPr marL="0" indent="0">
              <a:lnSpc>
                <a:spcPts val="6100"/>
              </a:lnSpc>
              <a:buNone/>
            </a:pPr>
            <a:r>
              <a:rPr lang="en-US" sz="4900" b="1" dirty="0">
                <a:solidFill>
                  <a:srgbClr val="505468"/>
                </a:solidFill>
                <a:ea typeface="Instrument Sans Semi Bold" pitchFamily="34" charset="-122"/>
                <a:cs typeface="Instrument Sans Semi Bold" pitchFamily="34" charset="-120"/>
              </a:rPr>
              <a:t>Dataset Overview</a:t>
            </a:r>
            <a:endParaRPr lang="en-US" sz="4900" b="1" dirty="0"/>
          </a:p>
        </p:txBody>
      </p:sp>
      <p:sp>
        <p:nvSpPr>
          <p:cNvPr id="5" name="Shape 1"/>
          <p:cNvSpPr/>
          <p:nvPr/>
        </p:nvSpPr>
        <p:spPr>
          <a:xfrm>
            <a:off x="873562" y="2266950"/>
            <a:ext cx="5568077" cy="2172533"/>
          </a:xfrm>
          <a:prstGeom prst="roundRect">
            <a:avLst>
              <a:gd name="adj" fmla="val 4826"/>
            </a:avLst>
          </a:prstGeom>
          <a:noFill/>
          <a:ln w="15240">
            <a:solidFill>
              <a:srgbClr val="000000">
                <a:alpha val="8000"/>
              </a:srgbClr>
            </a:solidFill>
            <a:prstDash val="solid"/>
          </a:ln>
        </p:spPr>
        <p:txBody>
          <a:bodyPr/>
          <a:lstStyle/>
          <a:p>
            <a:endParaRPr lang="en-US"/>
          </a:p>
        </p:txBody>
      </p:sp>
      <p:sp>
        <p:nvSpPr>
          <p:cNvPr id="6" name="Shape 2"/>
          <p:cNvSpPr/>
          <p:nvPr/>
        </p:nvSpPr>
        <p:spPr>
          <a:xfrm>
            <a:off x="888802" y="2282190"/>
            <a:ext cx="5537597" cy="714018"/>
          </a:xfrm>
          <a:prstGeom prst="rect">
            <a:avLst/>
          </a:prstGeom>
          <a:solidFill>
            <a:srgbClr val="FFFFFF">
              <a:alpha val="4000"/>
            </a:srgbClr>
          </a:solidFill>
          <a:ln/>
        </p:spPr>
        <p:txBody>
          <a:bodyPr/>
          <a:lstStyle/>
          <a:p>
            <a:endParaRPr lang="en-US"/>
          </a:p>
        </p:txBody>
      </p:sp>
      <p:sp>
        <p:nvSpPr>
          <p:cNvPr id="7" name="Text 3"/>
          <p:cNvSpPr/>
          <p:nvPr/>
        </p:nvSpPr>
        <p:spPr>
          <a:xfrm>
            <a:off x="1138357" y="2439472"/>
            <a:ext cx="2265878" cy="399455"/>
          </a:xfrm>
          <a:prstGeom prst="rect">
            <a:avLst/>
          </a:prstGeom>
          <a:noFill/>
          <a:ln/>
        </p:spPr>
        <p:txBody>
          <a:bodyPr wrap="none" lIns="0" tIns="0" rIns="0" bIns="0" rtlCol="0" anchor="t"/>
          <a:lstStyle/>
          <a:p>
            <a:pPr marL="0" indent="0">
              <a:lnSpc>
                <a:spcPts val="3100"/>
              </a:lnSpc>
              <a:buNone/>
            </a:pPr>
            <a:r>
              <a:rPr lang="en-US" sz="2800" b="1" dirty="0">
                <a:solidFill>
                  <a:srgbClr val="5B5F71"/>
                </a:solidFill>
                <a:ea typeface="Instrument Sans Medium" pitchFamily="34" charset="-122"/>
                <a:cs typeface="Instrument Sans Medium" pitchFamily="34" charset="-120"/>
              </a:rPr>
              <a:t>Training Dataset</a:t>
            </a:r>
            <a:endParaRPr lang="en-US" sz="2800" b="1" dirty="0"/>
          </a:p>
        </p:txBody>
      </p:sp>
      <p:sp>
        <p:nvSpPr>
          <p:cNvPr id="8" name="Text 4"/>
          <p:cNvSpPr/>
          <p:nvPr/>
        </p:nvSpPr>
        <p:spPr>
          <a:xfrm>
            <a:off x="3910965" y="2439472"/>
            <a:ext cx="2265878" cy="399455"/>
          </a:xfrm>
          <a:prstGeom prst="rect">
            <a:avLst/>
          </a:prstGeom>
          <a:noFill/>
          <a:ln/>
        </p:spPr>
        <p:txBody>
          <a:bodyPr wrap="none" lIns="0" tIns="0" rIns="0" bIns="0" rtlCol="0" anchor="t"/>
          <a:lstStyle/>
          <a:p>
            <a:pPr marL="0" indent="0">
              <a:lnSpc>
                <a:spcPts val="3100"/>
              </a:lnSpc>
              <a:buNone/>
            </a:pPr>
            <a:r>
              <a:rPr lang="en-US" sz="2400" b="1" dirty="0">
                <a:solidFill>
                  <a:srgbClr val="5B5F71"/>
                </a:solidFill>
                <a:ea typeface="Instrument Sans Medium" pitchFamily="34" charset="-122"/>
                <a:cs typeface="Instrument Sans Medium" pitchFamily="34" charset="-120"/>
              </a:rPr>
              <a:t>188,533 records</a:t>
            </a:r>
            <a:endParaRPr lang="en-US" sz="2400" b="1" dirty="0"/>
          </a:p>
        </p:txBody>
      </p:sp>
      <p:sp>
        <p:nvSpPr>
          <p:cNvPr id="9" name="Shape 5"/>
          <p:cNvSpPr/>
          <p:nvPr/>
        </p:nvSpPr>
        <p:spPr>
          <a:xfrm>
            <a:off x="888802" y="2996208"/>
            <a:ext cx="5537597" cy="714018"/>
          </a:xfrm>
          <a:prstGeom prst="rect">
            <a:avLst/>
          </a:prstGeom>
          <a:solidFill>
            <a:srgbClr val="000000">
              <a:alpha val="4000"/>
            </a:srgbClr>
          </a:solidFill>
          <a:ln/>
        </p:spPr>
        <p:txBody>
          <a:bodyPr/>
          <a:lstStyle/>
          <a:p>
            <a:endParaRPr lang="en-US"/>
          </a:p>
        </p:txBody>
      </p:sp>
      <p:sp>
        <p:nvSpPr>
          <p:cNvPr id="10" name="Text 6"/>
          <p:cNvSpPr/>
          <p:nvPr/>
        </p:nvSpPr>
        <p:spPr>
          <a:xfrm>
            <a:off x="1138357" y="3153489"/>
            <a:ext cx="2265878" cy="399455"/>
          </a:xfrm>
          <a:prstGeom prst="rect">
            <a:avLst/>
          </a:prstGeom>
          <a:noFill/>
          <a:ln/>
        </p:spPr>
        <p:txBody>
          <a:bodyPr wrap="none" lIns="0" tIns="0" rIns="0" bIns="0" rtlCol="0" anchor="t"/>
          <a:lstStyle/>
          <a:p>
            <a:pPr marL="0" indent="0">
              <a:lnSpc>
                <a:spcPts val="3100"/>
              </a:lnSpc>
              <a:buNone/>
            </a:pPr>
            <a:r>
              <a:rPr lang="en-US" sz="2800" b="1" dirty="0">
                <a:solidFill>
                  <a:srgbClr val="5B5F71"/>
                </a:solidFill>
                <a:ea typeface="Instrument Sans Medium" pitchFamily="34" charset="-122"/>
                <a:cs typeface="Instrument Sans Medium" pitchFamily="34" charset="-120"/>
              </a:rPr>
              <a:t>Test Dataset</a:t>
            </a:r>
            <a:endParaRPr lang="en-US" sz="2800" b="1" dirty="0"/>
          </a:p>
        </p:txBody>
      </p:sp>
      <p:sp>
        <p:nvSpPr>
          <p:cNvPr id="11" name="Text 7"/>
          <p:cNvSpPr/>
          <p:nvPr/>
        </p:nvSpPr>
        <p:spPr>
          <a:xfrm>
            <a:off x="3910965" y="3153489"/>
            <a:ext cx="2265878" cy="399455"/>
          </a:xfrm>
          <a:prstGeom prst="rect">
            <a:avLst/>
          </a:prstGeom>
          <a:noFill/>
          <a:ln/>
        </p:spPr>
        <p:txBody>
          <a:bodyPr wrap="none" lIns="0" tIns="0" rIns="0" bIns="0" rtlCol="0" anchor="t"/>
          <a:lstStyle/>
          <a:p>
            <a:pPr marL="0" indent="0">
              <a:lnSpc>
                <a:spcPts val="3100"/>
              </a:lnSpc>
              <a:buNone/>
            </a:pPr>
            <a:r>
              <a:rPr lang="en-US" sz="2400" b="1" dirty="0">
                <a:solidFill>
                  <a:srgbClr val="5B5F71"/>
                </a:solidFill>
                <a:ea typeface="Instrument Sans Medium" pitchFamily="34" charset="-122"/>
                <a:cs typeface="Instrument Sans Medium" pitchFamily="34" charset="-120"/>
              </a:rPr>
              <a:t>125,690 records</a:t>
            </a:r>
            <a:endParaRPr lang="en-US" sz="2400" b="1" dirty="0"/>
          </a:p>
        </p:txBody>
      </p:sp>
      <p:sp>
        <p:nvSpPr>
          <p:cNvPr id="12" name="Shape 8"/>
          <p:cNvSpPr/>
          <p:nvPr/>
        </p:nvSpPr>
        <p:spPr>
          <a:xfrm>
            <a:off x="888802" y="3710226"/>
            <a:ext cx="5537597" cy="714018"/>
          </a:xfrm>
          <a:prstGeom prst="rect">
            <a:avLst/>
          </a:prstGeom>
          <a:solidFill>
            <a:srgbClr val="FFFFFF">
              <a:alpha val="4000"/>
            </a:srgbClr>
          </a:solidFill>
          <a:ln/>
        </p:spPr>
        <p:txBody>
          <a:bodyPr/>
          <a:lstStyle/>
          <a:p>
            <a:endParaRPr lang="en-US"/>
          </a:p>
        </p:txBody>
      </p:sp>
      <p:sp>
        <p:nvSpPr>
          <p:cNvPr id="13" name="Text 9"/>
          <p:cNvSpPr/>
          <p:nvPr/>
        </p:nvSpPr>
        <p:spPr>
          <a:xfrm>
            <a:off x="1138357" y="3867507"/>
            <a:ext cx="2265878" cy="399455"/>
          </a:xfrm>
          <a:prstGeom prst="rect">
            <a:avLst/>
          </a:prstGeom>
          <a:noFill/>
          <a:ln/>
        </p:spPr>
        <p:txBody>
          <a:bodyPr wrap="none" lIns="0" tIns="0" rIns="0" bIns="0" rtlCol="0" anchor="t"/>
          <a:lstStyle/>
          <a:p>
            <a:pPr marL="0" indent="0">
              <a:lnSpc>
                <a:spcPts val="3100"/>
              </a:lnSpc>
              <a:buNone/>
            </a:pPr>
            <a:r>
              <a:rPr lang="en-US" sz="2800" b="1" dirty="0">
                <a:solidFill>
                  <a:srgbClr val="5B5F71"/>
                </a:solidFill>
                <a:ea typeface="Instrument Sans Medium" pitchFamily="34" charset="-122"/>
                <a:cs typeface="Instrument Sans Medium" pitchFamily="34" charset="-120"/>
              </a:rPr>
              <a:t>Total Columns</a:t>
            </a:r>
            <a:endParaRPr lang="en-US" sz="2800" b="1" dirty="0"/>
          </a:p>
        </p:txBody>
      </p:sp>
      <p:sp>
        <p:nvSpPr>
          <p:cNvPr id="14" name="Text 10"/>
          <p:cNvSpPr/>
          <p:nvPr/>
        </p:nvSpPr>
        <p:spPr>
          <a:xfrm>
            <a:off x="3910965" y="3867507"/>
            <a:ext cx="2265878" cy="399455"/>
          </a:xfrm>
          <a:prstGeom prst="rect">
            <a:avLst/>
          </a:prstGeom>
          <a:noFill/>
          <a:ln/>
        </p:spPr>
        <p:txBody>
          <a:bodyPr wrap="none" lIns="0" tIns="0" rIns="0" bIns="0" rtlCol="0" anchor="t"/>
          <a:lstStyle/>
          <a:p>
            <a:pPr marL="0" indent="0">
              <a:lnSpc>
                <a:spcPts val="3100"/>
              </a:lnSpc>
              <a:buNone/>
            </a:pPr>
            <a:r>
              <a:rPr lang="en-US" sz="2400" b="1" dirty="0">
                <a:solidFill>
                  <a:srgbClr val="5B5F71"/>
                </a:solidFill>
                <a:ea typeface="Instrument Sans Medium" pitchFamily="34" charset="-122"/>
                <a:cs typeface="Instrument Sans Medium" pitchFamily="34" charset="-120"/>
              </a:rPr>
              <a:t>13</a:t>
            </a:r>
            <a:endParaRPr lang="en-US" sz="2400" b="1" dirty="0"/>
          </a:p>
        </p:txBody>
      </p:sp>
      <p:sp>
        <p:nvSpPr>
          <p:cNvPr id="15" name="Text 11"/>
          <p:cNvSpPr/>
          <p:nvPr/>
        </p:nvSpPr>
        <p:spPr>
          <a:xfrm>
            <a:off x="873562" y="4720233"/>
            <a:ext cx="5568077" cy="2396728"/>
          </a:xfrm>
          <a:prstGeom prst="rect">
            <a:avLst/>
          </a:prstGeom>
          <a:noFill/>
          <a:ln/>
        </p:spPr>
        <p:txBody>
          <a:bodyPr wrap="square" lIns="0" tIns="0" rIns="0" bIns="0" rtlCol="0" anchor="t"/>
          <a:lstStyle/>
          <a:p>
            <a:pPr marL="0" indent="0">
              <a:lnSpc>
                <a:spcPts val="3100"/>
              </a:lnSpc>
              <a:buNone/>
            </a:pPr>
            <a:r>
              <a:rPr lang="en-US" sz="2000" dirty="0">
                <a:solidFill>
                  <a:srgbClr val="5B5F71"/>
                </a:solidFill>
                <a:ea typeface="Instrument Sans Medium" pitchFamily="34" charset="-122"/>
                <a:cs typeface="Instrument Sans Medium" pitchFamily="34" charset="-120"/>
              </a:rPr>
              <a:t>The dataset includes features such as id, brand, model, model year, mileage, fuel type, engine, transmission, exterior color, interior color, accident history, clean title status, and price. Several columns contained missing values that required handling during preprocessing.</a:t>
            </a:r>
            <a:endParaRPr lang="en-US" sz="20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404" y="0"/>
            <a:ext cx="6491039" cy="4516300"/>
          </a:xfrm>
          <a:prstGeom prst="rect">
            <a:avLst/>
          </a:prstGeom>
        </p:spPr>
      </p:pic>
      <p:pic>
        <p:nvPicPr>
          <p:cNvPr id="3" name="Image 1" descr="preencoded.png"/>
          <p:cNvPicPr>
            <a:picLocks noChangeAspect="1"/>
          </p:cNvPicPr>
          <p:nvPr/>
        </p:nvPicPr>
        <p:blipFill>
          <a:blip r:embed="rId5"/>
          <a:stretch>
            <a:fillRect/>
          </a:stretch>
        </p:blipFill>
        <p:spPr>
          <a:xfrm>
            <a:off x="7050404" y="4266961"/>
            <a:ext cx="6506092" cy="3763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804743" y="632222"/>
            <a:ext cx="5748457" cy="718542"/>
          </a:xfrm>
          <a:prstGeom prst="rect">
            <a:avLst/>
          </a:prstGeom>
          <a:noFill/>
          <a:ln/>
        </p:spPr>
        <p:txBody>
          <a:bodyPr wrap="none" lIns="0" tIns="0" rIns="0" bIns="0" rtlCol="0" anchor="t"/>
          <a:lstStyle/>
          <a:p>
            <a:pPr marL="0" indent="0">
              <a:lnSpc>
                <a:spcPts val="5650"/>
              </a:lnSpc>
              <a:buNone/>
            </a:pPr>
            <a:r>
              <a:rPr lang="en-US" sz="4500" b="1" dirty="0">
                <a:solidFill>
                  <a:srgbClr val="505468"/>
                </a:solidFill>
                <a:ea typeface="Instrument Sans Semi Bold" pitchFamily="34" charset="-122"/>
                <a:cs typeface="Instrument Sans Semi Bold" pitchFamily="34" charset="-120"/>
              </a:rPr>
              <a:t>Data Preprocessing</a:t>
            </a:r>
            <a:endParaRPr lang="en-US" sz="4500" b="1" dirty="0"/>
          </a:p>
        </p:txBody>
      </p:sp>
      <p:sp>
        <p:nvSpPr>
          <p:cNvPr id="4" name="Shape 1"/>
          <p:cNvSpPr/>
          <p:nvPr/>
        </p:nvSpPr>
        <p:spPr>
          <a:xfrm>
            <a:off x="1134308" y="1695569"/>
            <a:ext cx="30480" cy="5905024"/>
          </a:xfrm>
          <a:prstGeom prst="roundRect">
            <a:avLst>
              <a:gd name="adj" fmla="val 316848"/>
            </a:avLst>
          </a:prstGeom>
          <a:solidFill>
            <a:srgbClr val="C8C9CF"/>
          </a:solidFill>
          <a:ln/>
        </p:spPr>
        <p:txBody>
          <a:bodyPr/>
          <a:lstStyle/>
          <a:p>
            <a:endParaRPr lang="en-US"/>
          </a:p>
        </p:txBody>
      </p:sp>
      <p:sp>
        <p:nvSpPr>
          <p:cNvPr id="5" name="Shape 2"/>
          <p:cNvSpPr/>
          <p:nvPr/>
        </p:nvSpPr>
        <p:spPr>
          <a:xfrm>
            <a:off x="1377732" y="2197537"/>
            <a:ext cx="804743" cy="30480"/>
          </a:xfrm>
          <a:prstGeom prst="roundRect">
            <a:avLst>
              <a:gd name="adj" fmla="val 316848"/>
            </a:avLst>
          </a:prstGeom>
          <a:solidFill>
            <a:srgbClr val="C8C9CF"/>
          </a:solidFill>
          <a:ln/>
        </p:spPr>
        <p:txBody>
          <a:bodyPr/>
          <a:lstStyle/>
          <a:p>
            <a:endParaRPr lang="en-US"/>
          </a:p>
        </p:txBody>
      </p:sp>
      <p:sp>
        <p:nvSpPr>
          <p:cNvPr id="6" name="Shape 3"/>
          <p:cNvSpPr/>
          <p:nvPr/>
        </p:nvSpPr>
        <p:spPr>
          <a:xfrm>
            <a:off x="890885" y="1954173"/>
            <a:ext cx="517327" cy="517327"/>
          </a:xfrm>
          <a:prstGeom prst="roundRect">
            <a:avLst>
              <a:gd name="adj" fmla="val 18668"/>
            </a:avLst>
          </a:prstGeom>
          <a:solidFill>
            <a:srgbClr val="E2E3E9"/>
          </a:solidFill>
          <a:ln w="7620">
            <a:solidFill>
              <a:srgbClr val="C8C9CF"/>
            </a:solidFill>
            <a:prstDash val="solid"/>
          </a:ln>
        </p:spPr>
        <p:txBody>
          <a:bodyPr/>
          <a:lstStyle/>
          <a:p>
            <a:endParaRPr lang="en-US"/>
          </a:p>
        </p:txBody>
      </p:sp>
      <p:sp>
        <p:nvSpPr>
          <p:cNvPr id="7" name="Text 4"/>
          <p:cNvSpPr/>
          <p:nvPr/>
        </p:nvSpPr>
        <p:spPr>
          <a:xfrm>
            <a:off x="1049714" y="2040374"/>
            <a:ext cx="166569" cy="344924"/>
          </a:xfrm>
          <a:prstGeom prst="rect">
            <a:avLst/>
          </a:prstGeom>
          <a:noFill/>
          <a:ln/>
        </p:spPr>
        <p:txBody>
          <a:bodyPr wrap="none" lIns="0" tIns="0" rIns="0" bIns="0" rtlCol="0" anchor="t"/>
          <a:lstStyle/>
          <a:p>
            <a:pPr marL="0" indent="0" algn="ctr">
              <a:lnSpc>
                <a:spcPts val="2700"/>
              </a:lnSpc>
              <a:buNone/>
            </a:pPr>
            <a:r>
              <a:rPr lang="en-US" sz="2700" b="1" dirty="0">
                <a:solidFill>
                  <a:srgbClr val="5B5F71"/>
                </a:solidFill>
                <a:ea typeface="Instrument Sans Semi Bold" pitchFamily="34" charset="-122"/>
                <a:cs typeface="Instrument Sans Semi Bold" pitchFamily="34" charset="-120"/>
              </a:rPr>
              <a:t>1</a:t>
            </a:r>
            <a:endParaRPr lang="en-US" sz="2700" b="1" dirty="0"/>
          </a:p>
        </p:txBody>
      </p:sp>
      <p:sp>
        <p:nvSpPr>
          <p:cNvPr id="8" name="Text 5"/>
          <p:cNvSpPr/>
          <p:nvPr/>
        </p:nvSpPr>
        <p:spPr>
          <a:xfrm>
            <a:off x="2414111" y="1925479"/>
            <a:ext cx="3415189" cy="359212"/>
          </a:xfrm>
          <a:prstGeom prst="rect">
            <a:avLst/>
          </a:prstGeom>
          <a:noFill/>
          <a:ln/>
        </p:spPr>
        <p:txBody>
          <a:bodyPr wrap="none" lIns="0" tIns="0" rIns="0" bIns="0" rtlCol="0" anchor="t"/>
          <a:lstStyle/>
          <a:p>
            <a:pPr marL="0" indent="0" algn="l">
              <a:lnSpc>
                <a:spcPts val="2800"/>
              </a:lnSpc>
              <a:buNone/>
            </a:pPr>
            <a:r>
              <a:rPr lang="en-US" sz="2400" b="1" dirty="0">
                <a:solidFill>
                  <a:srgbClr val="5B5F71"/>
                </a:solidFill>
                <a:ea typeface="Instrument Sans Semi Bold" pitchFamily="34" charset="-122"/>
                <a:cs typeface="Instrument Sans Semi Bold" pitchFamily="34" charset="-120"/>
              </a:rPr>
              <a:t>Missing Value Imputation</a:t>
            </a:r>
            <a:endParaRPr lang="en-US" sz="2400" b="1" dirty="0"/>
          </a:p>
        </p:txBody>
      </p:sp>
      <p:sp>
        <p:nvSpPr>
          <p:cNvPr id="9" name="Text 6"/>
          <p:cNvSpPr/>
          <p:nvPr/>
        </p:nvSpPr>
        <p:spPr>
          <a:xfrm>
            <a:off x="2414111" y="2422565"/>
            <a:ext cx="5925145" cy="1103352"/>
          </a:xfrm>
          <a:prstGeom prst="rect">
            <a:avLst/>
          </a:prstGeom>
          <a:noFill/>
          <a:ln/>
        </p:spPr>
        <p:txBody>
          <a:bodyPr wrap="square" lIns="0" tIns="0" rIns="0" bIns="0" rtlCol="0" anchor="t"/>
          <a:lstStyle/>
          <a:p>
            <a:pPr marL="0" indent="0" algn="l">
              <a:lnSpc>
                <a:spcPts val="2850"/>
              </a:lnSpc>
              <a:buNone/>
            </a:pPr>
            <a:r>
              <a:rPr lang="en-US" sz="2000" dirty="0">
                <a:solidFill>
                  <a:srgbClr val="5B5F71"/>
                </a:solidFill>
                <a:ea typeface="Instrument Sans Medium" pitchFamily="34" charset="-122"/>
                <a:cs typeface="Instrument Sans Medium" pitchFamily="34" charset="-120"/>
              </a:rPr>
              <a:t>Handled missing values in fuel type, accident history, and clean title columns using iterative imputation techniques.</a:t>
            </a:r>
            <a:endParaRPr lang="en-US" sz="2000" dirty="0"/>
          </a:p>
        </p:txBody>
      </p:sp>
      <p:sp>
        <p:nvSpPr>
          <p:cNvPr id="10" name="Shape 7"/>
          <p:cNvSpPr/>
          <p:nvPr/>
        </p:nvSpPr>
        <p:spPr>
          <a:xfrm>
            <a:off x="1377732" y="4487704"/>
            <a:ext cx="804743" cy="30480"/>
          </a:xfrm>
          <a:prstGeom prst="roundRect">
            <a:avLst>
              <a:gd name="adj" fmla="val 316848"/>
            </a:avLst>
          </a:prstGeom>
          <a:solidFill>
            <a:srgbClr val="C8C9CF"/>
          </a:solidFill>
          <a:ln/>
        </p:spPr>
        <p:txBody>
          <a:bodyPr/>
          <a:lstStyle/>
          <a:p>
            <a:endParaRPr lang="en-US"/>
          </a:p>
        </p:txBody>
      </p:sp>
      <p:sp>
        <p:nvSpPr>
          <p:cNvPr id="11" name="Shape 8"/>
          <p:cNvSpPr/>
          <p:nvPr/>
        </p:nvSpPr>
        <p:spPr>
          <a:xfrm>
            <a:off x="890885" y="4244340"/>
            <a:ext cx="517327" cy="517327"/>
          </a:xfrm>
          <a:prstGeom prst="roundRect">
            <a:avLst>
              <a:gd name="adj" fmla="val 18668"/>
            </a:avLst>
          </a:prstGeom>
          <a:solidFill>
            <a:srgbClr val="E2E3E9"/>
          </a:solidFill>
          <a:ln w="7620">
            <a:solidFill>
              <a:srgbClr val="C8C9CF"/>
            </a:solidFill>
            <a:prstDash val="solid"/>
          </a:ln>
        </p:spPr>
        <p:txBody>
          <a:bodyPr/>
          <a:lstStyle/>
          <a:p>
            <a:endParaRPr lang="en-US"/>
          </a:p>
        </p:txBody>
      </p:sp>
      <p:sp>
        <p:nvSpPr>
          <p:cNvPr id="12" name="Text 9"/>
          <p:cNvSpPr/>
          <p:nvPr/>
        </p:nvSpPr>
        <p:spPr>
          <a:xfrm>
            <a:off x="1053405" y="4330541"/>
            <a:ext cx="192167" cy="344924"/>
          </a:xfrm>
          <a:prstGeom prst="rect">
            <a:avLst/>
          </a:prstGeom>
          <a:noFill/>
          <a:ln/>
        </p:spPr>
        <p:txBody>
          <a:bodyPr wrap="none" lIns="0" tIns="0" rIns="0" bIns="0" rtlCol="0" anchor="t"/>
          <a:lstStyle/>
          <a:p>
            <a:pPr marL="0" indent="0" algn="ctr">
              <a:lnSpc>
                <a:spcPts val="2700"/>
              </a:lnSpc>
              <a:buNone/>
            </a:pPr>
            <a:r>
              <a:rPr lang="en-US" sz="2700" b="1" dirty="0">
                <a:solidFill>
                  <a:srgbClr val="5B5F71"/>
                </a:solidFill>
                <a:ea typeface="Instrument Sans Semi Bold" pitchFamily="34" charset="-122"/>
                <a:cs typeface="Instrument Sans Semi Bold" pitchFamily="34" charset="-120"/>
              </a:rPr>
              <a:t>2</a:t>
            </a:r>
            <a:endParaRPr lang="en-US" sz="2700" b="1" dirty="0"/>
          </a:p>
        </p:txBody>
      </p:sp>
      <p:sp>
        <p:nvSpPr>
          <p:cNvPr id="13" name="Text 10"/>
          <p:cNvSpPr/>
          <p:nvPr/>
        </p:nvSpPr>
        <p:spPr>
          <a:xfrm>
            <a:off x="2414111" y="4215646"/>
            <a:ext cx="2874169" cy="359212"/>
          </a:xfrm>
          <a:prstGeom prst="rect">
            <a:avLst/>
          </a:prstGeom>
          <a:noFill/>
          <a:ln/>
        </p:spPr>
        <p:txBody>
          <a:bodyPr wrap="none" lIns="0" tIns="0" rIns="0" bIns="0" rtlCol="0" anchor="t"/>
          <a:lstStyle/>
          <a:p>
            <a:pPr marL="0" indent="0" algn="l">
              <a:lnSpc>
                <a:spcPts val="2800"/>
              </a:lnSpc>
              <a:buNone/>
            </a:pPr>
            <a:r>
              <a:rPr lang="en-US" sz="2400" b="1" dirty="0">
                <a:solidFill>
                  <a:srgbClr val="5B5F71"/>
                </a:solidFill>
                <a:ea typeface="Instrument Sans Semi Bold" pitchFamily="34" charset="-122"/>
                <a:cs typeface="Instrument Sans Semi Bold" pitchFamily="34" charset="-120"/>
              </a:rPr>
              <a:t>Feature Engineering</a:t>
            </a:r>
            <a:endParaRPr lang="en-US" sz="2400" b="1" dirty="0"/>
          </a:p>
        </p:txBody>
      </p:sp>
      <p:sp>
        <p:nvSpPr>
          <p:cNvPr id="14" name="Text 11"/>
          <p:cNvSpPr/>
          <p:nvPr/>
        </p:nvSpPr>
        <p:spPr>
          <a:xfrm>
            <a:off x="2414111" y="4712732"/>
            <a:ext cx="5925145" cy="735568"/>
          </a:xfrm>
          <a:prstGeom prst="rect">
            <a:avLst/>
          </a:prstGeom>
          <a:noFill/>
          <a:ln/>
        </p:spPr>
        <p:txBody>
          <a:bodyPr wrap="square" lIns="0" tIns="0" rIns="0" bIns="0" rtlCol="0" anchor="t"/>
          <a:lstStyle/>
          <a:p>
            <a:pPr marL="0" indent="0" algn="l">
              <a:lnSpc>
                <a:spcPts val="2850"/>
              </a:lnSpc>
              <a:buNone/>
            </a:pPr>
            <a:r>
              <a:rPr lang="en-US" sz="2000" dirty="0">
                <a:solidFill>
                  <a:srgbClr val="5B5F71"/>
                </a:solidFill>
                <a:ea typeface="Instrument Sans Medium" pitchFamily="34" charset="-122"/>
                <a:cs typeface="Instrument Sans Medium" pitchFamily="34" charset="-120"/>
              </a:rPr>
              <a:t>Created new features from the engine column, such as Horsepower and Displacement.</a:t>
            </a:r>
            <a:endParaRPr lang="en-US" sz="2000" dirty="0"/>
          </a:p>
        </p:txBody>
      </p:sp>
      <p:sp>
        <p:nvSpPr>
          <p:cNvPr id="15" name="Shape 12"/>
          <p:cNvSpPr/>
          <p:nvPr/>
        </p:nvSpPr>
        <p:spPr>
          <a:xfrm>
            <a:off x="1377732" y="6410087"/>
            <a:ext cx="804743" cy="30480"/>
          </a:xfrm>
          <a:prstGeom prst="roundRect">
            <a:avLst>
              <a:gd name="adj" fmla="val 316848"/>
            </a:avLst>
          </a:prstGeom>
          <a:solidFill>
            <a:srgbClr val="C8C9CF"/>
          </a:solidFill>
          <a:ln/>
        </p:spPr>
        <p:txBody>
          <a:bodyPr/>
          <a:lstStyle/>
          <a:p>
            <a:endParaRPr lang="en-US"/>
          </a:p>
        </p:txBody>
      </p:sp>
      <p:sp>
        <p:nvSpPr>
          <p:cNvPr id="16" name="Shape 13"/>
          <p:cNvSpPr/>
          <p:nvPr/>
        </p:nvSpPr>
        <p:spPr>
          <a:xfrm>
            <a:off x="890885" y="6166723"/>
            <a:ext cx="517327" cy="517327"/>
          </a:xfrm>
          <a:prstGeom prst="roundRect">
            <a:avLst>
              <a:gd name="adj" fmla="val 18668"/>
            </a:avLst>
          </a:prstGeom>
          <a:solidFill>
            <a:srgbClr val="E2E3E9"/>
          </a:solidFill>
          <a:ln w="7620">
            <a:solidFill>
              <a:srgbClr val="C8C9CF"/>
            </a:solidFill>
            <a:prstDash val="solid"/>
          </a:ln>
        </p:spPr>
        <p:txBody>
          <a:bodyPr/>
          <a:lstStyle/>
          <a:p>
            <a:endParaRPr lang="en-US"/>
          </a:p>
        </p:txBody>
      </p:sp>
      <p:sp>
        <p:nvSpPr>
          <p:cNvPr id="17" name="Text 14"/>
          <p:cNvSpPr/>
          <p:nvPr/>
        </p:nvSpPr>
        <p:spPr>
          <a:xfrm>
            <a:off x="1049715" y="6252924"/>
            <a:ext cx="199668" cy="344924"/>
          </a:xfrm>
          <a:prstGeom prst="rect">
            <a:avLst/>
          </a:prstGeom>
          <a:noFill/>
          <a:ln/>
        </p:spPr>
        <p:txBody>
          <a:bodyPr wrap="none" lIns="0" tIns="0" rIns="0" bIns="0" rtlCol="0" anchor="t"/>
          <a:lstStyle/>
          <a:p>
            <a:pPr marL="0" indent="0" algn="ctr">
              <a:lnSpc>
                <a:spcPts val="2700"/>
              </a:lnSpc>
              <a:buNone/>
            </a:pPr>
            <a:r>
              <a:rPr lang="en-US" sz="2700" b="1" dirty="0">
                <a:solidFill>
                  <a:srgbClr val="5B5F71"/>
                </a:solidFill>
                <a:ea typeface="Instrument Sans Semi Bold" pitchFamily="34" charset="-122"/>
                <a:cs typeface="Instrument Sans Semi Bold" pitchFamily="34" charset="-120"/>
              </a:rPr>
              <a:t>3</a:t>
            </a:r>
            <a:endParaRPr lang="en-US" sz="2700" b="1" dirty="0"/>
          </a:p>
        </p:txBody>
      </p:sp>
      <p:sp>
        <p:nvSpPr>
          <p:cNvPr id="18" name="Text 15"/>
          <p:cNvSpPr/>
          <p:nvPr/>
        </p:nvSpPr>
        <p:spPr>
          <a:xfrm>
            <a:off x="2414111" y="6138029"/>
            <a:ext cx="2923342" cy="359212"/>
          </a:xfrm>
          <a:prstGeom prst="rect">
            <a:avLst/>
          </a:prstGeom>
          <a:noFill/>
          <a:ln/>
        </p:spPr>
        <p:txBody>
          <a:bodyPr wrap="none" lIns="0" tIns="0" rIns="0" bIns="0" rtlCol="0" anchor="t"/>
          <a:lstStyle/>
          <a:p>
            <a:pPr marL="0" indent="0" algn="l">
              <a:lnSpc>
                <a:spcPts val="2800"/>
              </a:lnSpc>
              <a:buNone/>
            </a:pPr>
            <a:r>
              <a:rPr lang="en-US" sz="2400" b="1" dirty="0">
                <a:solidFill>
                  <a:srgbClr val="5B5F71"/>
                </a:solidFill>
                <a:ea typeface="Instrument Sans Semi Bold" pitchFamily="34" charset="-122"/>
                <a:cs typeface="Instrument Sans Semi Bold" pitchFamily="34" charset="-120"/>
              </a:rPr>
              <a:t>Encoding and Scaling</a:t>
            </a:r>
            <a:endParaRPr lang="en-US" sz="2400" b="1" dirty="0"/>
          </a:p>
        </p:txBody>
      </p:sp>
      <p:sp>
        <p:nvSpPr>
          <p:cNvPr id="19" name="Text 16"/>
          <p:cNvSpPr/>
          <p:nvPr/>
        </p:nvSpPr>
        <p:spPr>
          <a:xfrm>
            <a:off x="2414111" y="6635115"/>
            <a:ext cx="5925145" cy="735568"/>
          </a:xfrm>
          <a:prstGeom prst="rect">
            <a:avLst/>
          </a:prstGeom>
          <a:noFill/>
          <a:ln/>
        </p:spPr>
        <p:txBody>
          <a:bodyPr wrap="square" lIns="0" tIns="0" rIns="0" bIns="0" rtlCol="0" anchor="t"/>
          <a:lstStyle/>
          <a:p>
            <a:pPr marL="0" indent="0" algn="l">
              <a:lnSpc>
                <a:spcPts val="2850"/>
              </a:lnSpc>
              <a:buNone/>
            </a:pPr>
            <a:r>
              <a:rPr lang="en-US" sz="2000" dirty="0">
                <a:solidFill>
                  <a:srgbClr val="5B5F71"/>
                </a:solidFill>
                <a:ea typeface="Instrument Sans Medium" pitchFamily="34" charset="-122"/>
                <a:cs typeface="Instrument Sans Medium" pitchFamily="34" charset="-120"/>
              </a:rPr>
              <a:t>Applied one-hot encoding to categorical variables and standard scaling to continuous features.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39522" y="1094065"/>
            <a:ext cx="8080058" cy="838914"/>
          </a:xfrm>
          <a:prstGeom prst="rect">
            <a:avLst/>
          </a:prstGeom>
          <a:noFill/>
          <a:ln/>
        </p:spPr>
        <p:txBody>
          <a:bodyPr wrap="none" lIns="0" tIns="0" rIns="0" bIns="0" rtlCol="0" anchor="t"/>
          <a:lstStyle/>
          <a:p>
            <a:pPr marL="0" indent="0">
              <a:lnSpc>
                <a:spcPts val="6600"/>
              </a:lnSpc>
              <a:buNone/>
            </a:pPr>
            <a:r>
              <a:rPr lang="en-US" sz="5250" b="1" dirty="0">
                <a:solidFill>
                  <a:srgbClr val="505468"/>
                </a:solidFill>
                <a:ea typeface="Instrument Sans Semi Bold" pitchFamily="34" charset="-122"/>
                <a:cs typeface="Instrument Sans Semi Bold" pitchFamily="34" charset="-120"/>
              </a:rPr>
              <a:t>Exploratory Data Analysis</a:t>
            </a:r>
            <a:endParaRPr lang="en-US" sz="5250" b="1" dirty="0"/>
          </a:p>
        </p:txBody>
      </p:sp>
      <p:pic>
        <p:nvPicPr>
          <p:cNvPr id="3" name="Image 0" descr="preencoded.png"/>
          <p:cNvPicPr>
            <a:picLocks noChangeAspect="1"/>
          </p:cNvPicPr>
          <p:nvPr/>
        </p:nvPicPr>
        <p:blipFill>
          <a:blip r:embed="rId3"/>
          <a:stretch>
            <a:fillRect/>
          </a:stretch>
        </p:blipFill>
        <p:spPr>
          <a:xfrm>
            <a:off x="939522" y="2469951"/>
            <a:ext cx="3981926" cy="2460903"/>
          </a:xfrm>
          <a:prstGeom prst="rect">
            <a:avLst/>
          </a:prstGeom>
        </p:spPr>
      </p:pic>
      <p:sp>
        <p:nvSpPr>
          <p:cNvPr id="4" name="Text 1"/>
          <p:cNvSpPr/>
          <p:nvPr/>
        </p:nvSpPr>
        <p:spPr>
          <a:xfrm>
            <a:off x="939522" y="5266253"/>
            <a:ext cx="3460313" cy="419338"/>
          </a:xfrm>
          <a:prstGeom prst="rect">
            <a:avLst/>
          </a:prstGeom>
          <a:noFill/>
          <a:ln/>
        </p:spPr>
        <p:txBody>
          <a:bodyPr wrap="none" lIns="0" tIns="0" rIns="0" bIns="0" rtlCol="0" anchor="t"/>
          <a:lstStyle/>
          <a:p>
            <a:pPr marL="0" indent="0" algn="l">
              <a:lnSpc>
                <a:spcPts val="3300"/>
              </a:lnSpc>
              <a:buNone/>
            </a:pPr>
            <a:r>
              <a:rPr lang="en-US" sz="2800" b="1" dirty="0">
                <a:solidFill>
                  <a:srgbClr val="5B5F71"/>
                </a:solidFill>
                <a:ea typeface="Instrument Sans Semi Bold" pitchFamily="34" charset="-122"/>
                <a:cs typeface="Instrument Sans Semi Bold" pitchFamily="34" charset="-120"/>
              </a:rPr>
              <a:t>Fuel Type Distribution</a:t>
            </a:r>
            <a:endParaRPr lang="en-US" sz="2800" b="1" dirty="0"/>
          </a:p>
        </p:txBody>
      </p:sp>
      <p:sp>
        <p:nvSpPr>
          <p:cNvPr id="5" name="Text 2"/>
          <p:cNvSpPr/>
          <p:nvPr/>
        </p:nvSpPr>
        <p:spPr>
          <a:xfrm>
            <a:off x="939522" y="5846564"/>
            <a:ext cx="3981926" cy="1288733"/>
          </a:xfrm>
          <a:prstGeom prst="rect">
            <a:avLst/>
          </a:prstGeom>
          <a:noFill/>
          <a:ln/>
        </p:spPr>
        <p:txBody>
          <a:bodyPr wrap="square" lIns="0" tIns="0" rIns="0" bIns="0" rtlCol="0" anchor="t"/>
          <a:lstStyle/>
          <a:p>
            <a:pPr marL="0" indent="0" algn="l">
              <a:lnSpc>
                <a:spcPts val="3350"/>
              </a:lnSpc>
              <a:buNone/>
            </a:pPr>
            <a:r>
              <a:rPr lang="en-US" sz="2100" dirty="0">
                <a:solidFill>
                  <a:srgbClr val="5B5F71"/>
                </a:solidFill>
                <a:ea typeface="Instrument Sans Medium" pitchFamily="34" charset="-122"/>
                <a:cs typeface="Instrument Sans Medium" pitchFamily="34" charset="-120"/>
              </a:rPr>
              <a:t>Analysis of the distribution of fuel types among the cars in the dataset.</a:t>
            </a:r>
            <a:endParaRPr lang="en-US" sz="2100" dirty="0"/>
          </a:p>
        </p:txBody>
      </p:sp>
      <p:pic>
        <p:nvPicPr>
          <p:cNvPr id="6" name="Image 1" descr="preencoded.png"/>
          <p:cNvPicPr>
            <a:picLocks noChangeAspect="1"/>
          </p:cNvPicPr>
          <p:nvPr/>
        </p:nvPicPr>
        <p:blipFill>
          <a:blip r:embed="rId4"/>
          <a:stretch>
            <a:fillRect/>
          </a:stretch>
        </p:blipFill>
        <p:spPr>
          <a:xfrm>
            <a:off x="5324118" y="2469832"/>
            <a:ext cx="3982045" cy="2461022"/>
          </a:xfrm>
          <a:prstGeom prst="rect">
            <a:avLst/>
          </a:prstGeom>
        </p:spPr>
      </p:pic>
      <p:sp>
        <p:nvSpPr>
          <p:cNvPr id="7" name="Text 3"/>
          <p:cNvSpPr/>
          <p:nvPr/>
        </p:nvSpPr>
        <p:spPr>
          <a:xfrm>
            <a:off x="5324118" y="5266373"/>
            <a:ext cx="3355538" cy="419338"/>
          </a:xfrm>
          <a:prstGeom prst="rect">
            <a:avLst/>
          </a:prstGeom>
          <a:noFill/>
          <a:ln/>
        </p:spPr>
        <p:txBody>
          <a:bodyPr wrap="none" lIns="0" tIns="0" rIns="0" bIns="0" rtlCol="0" anchor="t"/>
          <a:lstStyle/>
          <a:p>
            <a:pPr marL="0" indent="0" algn="l">
              <a:lnSpc>
                <a:spcPts val="3300"/>
              </a:lnSpc>
              <a:buNone/>
            </a:pPr>
            <a:r>
              <a:rPr lang="en-US" sz="2800" b="1" dirty="0">
                <a:solidFill>
                  <a:srgbClr val="5B5F71"/>
                </a:solidFill>
                <a:ea typeface="Instrument Sans Semi Bold" pitchFamily="34" charset="-122"/>
                <a:cs typeface="Instrument Sans Semi Bold" pitchFamily="34" charset="-120"/>
              </a:rPr>
              <a:t>Clean Title Status</a:t>
            </a:r>
            <a:endParaRPr lang="en-US" sz="2800" b="1" dirty="0"/>
          </a:p>
        </p:txBody>
      </p:sp>
      <p:sp>
        <p:nvSpPr>
          <p:cNvPr id="8" name="Text 4"/>
          <p:cNvSpPr/>
          <p:nvPr/>
        </p:nvSpPr>
        <p:spPr>
          <a:xfrm>
            <a:off x="5324118" y="5846683"/>
            <a:ext cx="3982045" cy="1288733"/>
          </a:xfrm>
          <a:prstGeom prst="rect">
            <a:avLst/>
          </a:prstGeom>
          <a:noFill/>
          <a:ln/>
        </p:spPr>
        <p:txBody>
          <a:bodyPr wrap="square" lIns="0" tIns="0" rIns="0" bIns="0" rtlCol="0" anchor="t"/>
          <a:lstStyle/>
          <a:p>
            <a:pPr marL="0" indent="0" algn="l">
              <a:lnSpc>
                <a:spcPts val="3350"/>
              </a:lnSpc>
              <a:buNone/>
            </a:pPr>
            <a:r>
              <a:rPr lang="en-US" sz="2100" dirty="0">
                <a:solidFill>
                  <a:srgbClr val="5B5F71"/>
                </a:solidFill>
                <a:ea typeface="Instrument Sans Medium" pitchFamily="34" charset="-122"/>
                <a:cs typeface="Instrument Sans Medium" pitchFamily="34" charset="-120"/>
              </a:rPr>
              <a:t>Visualization of the clean title status distribution in the dataset.</a:t>
            </a:r>
            <a:endParaRPr lang="en-US" sz="2100" dirty="0"/>
          </a:p>
        </p:txBody>
      </p:sp>
      <p:pic>
        <p:nvPicPr>
          <p:cNvPr id="9" name="Image 2" descr="preencoded.png"/>
          <p:cNvPicPr>
            <a:picLocks noChangeAspect="1"/>
          </p:cNvPicPr>
          <p:nvPr/>
        </p:nvPicPr>
        <p:blipFill>
          <a:blip r:embed="rId5"/>
          <a:stretch>
            <a:fillRect/>
          </a:stretch>
        </p:blipFill>
        <p:spPr>
          <a:xfrm>
            <a:off x="9708833" y="2469832"/>
            <a:ext cx="3982045" cy="2461022"/>
          </a:xfrm>
          <a:prstGeom prst="rect">
            <a:avLst/>
          </a:prstGeom>
        </p:spPr>
      </p:pic>
      <p:sp>
        <p:nvSpPr>
          <p:cNvPr id="10" name="Text 5"/>
          <p:cNvSpPr/>
          <p:nvPr/>
        </p:nvSpPr>
        <p:spPr>
          <a:xfrm>
            <a:off x="9708833" y="5266373"/>
            <a:ext cx="3355538" cy="419338"/>
          </a:xfrm>
          <a:prstGeom prst="rect">
            <a:avLst/>
          </a:prstGeom>
          <a:noFill/>
          <a:ln/>
        </p:spPr>
        <p:txBody>
          <a:bodyPr wrap="none" lIns="0" tIns="0" rIns="0" bIns="0" rtlCol="0" anchor="t"/>
          <a:lstStyle/>
          <a:p>
            <a:pPr marL="0" indent="0" algn="l">
              <a:lnSpc>
                <a:spcPts val="3300"/>
              </a:lnSpc>
              <a:buNone/>
            </a:pPr>
            <a:r>
              <a:rPr lang="en-US" sz="2800" b="1" dirty="0">
                <a:solidFill>
                  <a:srgbClr val="5B5F71"/>
                </a:solidFill>
                <a:ea typeface="Instrument Sans Semi Bold" pitchFamily="34" charset="-122"/>
                <a:cs typeface="Instrument Sans Semi Bold" pitchFamily="34" charset="-120"/>
              </a:rPr>
              <a:t>Price Distribution</a:t>
            </a:r>
            <a:endParaRPr lang="en-US" sz="2800" b="1" dirty="0"/>
          </a:p>
        </p:txBody>
      </p:sp>
      <p:sp>
        <p:nvSpPr>
          <p:cNvPr id="11" name="Text 6"/>
          <p:cNvSpPr/>
          <p:nvPr/>
        </p:nvSpPr>
        <p:spPr>
          <a:xfrm>
            <a:off x="9708833" y="5846683"/>
            <a:ext cx="3982045" cy="1288733"/>
          </a:xfrm>
          <a:prstGeom prst="rect">
            <a:avLst/>
          </a:prstGeom>
          <a:noFill/>
          <a:ln/>
        </p:spPr>
        <p:txBody>
          <a:bodyPr wrap="square" lIns="0" tIns="0" rIns="0" bIns="0" rtlCol="0" anchor="t"/>
          <a:lstStyle/>
          <a:p>
            <a:pPr marL="0" indent="0" algn="l">
              <a:lnSpc>
                <a:spcPts val="3350"/>
              </a:lnSpc>
              <a:buNone/>
            </a:pPr>
            <a:r>
              <a:rPr lang="en-US" sz="2100" dirty="0">
                <a:solidFill>
                  <a:srgbClr val="5B5F71"/>
                </a:solidFill>
                <a:ea typeface="Instrument Sans Medium" pitchFamily="34" charset="-122"/>
                <a:cs typeface="Instrument Sans Medium" pitchFamily="34" charset="-120"/>
              </a:rPr>
              <a:t>Analysis of the price distribution across the used car dataset.</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0A247-0442-3E9A-7151-FD502D57BC6B}"/>
              </a:ext>
            </a:extLst>
          </p:cNvPr>
          <p:cNvSpPr txBox="1"/>
          <p:nvPr/>
        </p:nvSpPr>
        <p:spPr>
          <a:xfrm>
            <a:off x="2617470" y="514350"/>
            <a:ext cx="9395460" cy="923330"/>
          </a:xfrm>
          <a:prstGeom prst="rect">
            <a:avLst/>
          </a:prstGeom>
          <a:noFill/>
        </p:spPr>
        <p:txBody>
          <a:bodyPr wrap="square" rtlCol="0">
            <a:spAutoFit/>
          </a:bodyPr>
          <a:lstStyle/>
          <a:p>
            <a:pPr algn="ctr"/>
            <a:r>
              <a:rPr lang="en-US" sz="5400" b="1" dirty="0">
                <a:solidFill>
                  <a:schemeClr val="tx2">
                    <a:lumMod val="50000"/>
                  </a:schemeClr>
                </a:solidFill>
              </a:rPr>
              <a:t>Table Before Data Preprocessing</a:t>
            </a:r>
          </a:p>
        </p:txBody>
      </p:sp>
      <p:pic>
        <p:nvPicPr>
          <p:cNvPr id="5" name="Picture 4" descr="A screenshot of a computer&#10;&#10;Description automatically generated">
            <a:extLst>
              <a:ext uri="{FF2B5EF4-FFF2-40B4-BE49-F238E27FC236}">
                <a16:creationId xmlns:a16="http://schemas.microsoft.com/office/drawing/2014/main" id="{306DF112-3974-C6AE-BB27-319630781201}"/>
              </a:ext>
            </a:extLst>
          </p:cNvPr>
          <p:cNvPicPr>
            <a:picLocks noChangeAspect="1"/>
          </p:cNvPicPr>
          <p:nvPr/>
        </p:nvPicPr>
        <p:blipFill>
          <a:blip r:embed="rId2"/>
          <a:stretch>
            <a:fillRect/>
          </a:stretch>
        </p:blipFill>
        <p:spPr>
          <a:xfrm>
            <a:off x="1008770" y="2432327"/>
            <a:ext cx="12612860" cy="4963218"/>
          </a:xfrm>
          <a:prstGeom prst="rect">
            <a:avLst/>
          </a:prstGeom>
        </p:spPr>
      </p:pic>
    </p:spTree>
    <p:extLst>
      <p:ext uri="{BB962C8B-B14F-4D97-AF65-F5344CB8AC3E}">
        <p14:creationId xmlns:p14="http://schemas.microsoft.com/office/powerpoint/2010/main" val="199648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7A899E-F1D5-8375-17DC-3AADFAE8C202}"/>
              </a:ext>
            </a:extLst>
          </p:cNvPr>
          <p:cNvSpPr txBox="1"/>
          <p:nvPr/>
        </p:nvSpPr>
        <p:spPr>
          <a:xfrm>
            <a:off x="3806190" y="297180"/>
            <a:ext cx="7018020" cy="830997"/>
          </a:xfrm>
          <a:prstGeom prst="rect">
            <a:avLst/>
          </a:prstGeom>
          <a:noFill/>
        </p:spPr>
        <p:txBody>
          <a:bodyPr wrap="square" rtlCol="0">
            <a:spAutoFit/>
          </a:bodyPr>
          <a:lstStyle/>
          <a:p>
            <a:pPr algn="ctr"/>
            <a:r>
              <a:rPr lang="en-US" sz="4800" b="1" dirty="0">
                <a:solidFill>
                  <a:schemeClr val="tx2"/>
                </a:solidFill>
              </a:rPr>
              <a:t>Dealing With Null Values</a:t>
            </a:r>
          </a:p>
        </p:txBody>
      </p:sp>
      <p:sp>
        <p:nvSpPr>
          <p:cNvPr id="4" name="TextBox 3">
            <a:extLst>
              <a:ext uri="{FF2B5EF4-FFF2-40B4-BE49-F238E27FC236}">
                <a16:creationId xmlns:a16="http://schemas.microsoft.com/office/drawing/2014/main" id="{2081C042-4A26-AA16-4B62-11176FF99572}"/>
              </a:ext>
            </a:extLst>
          </p:cNvPr>
          <p:cNvSpPr txBox="1"/>
          <p:nvPr/>
        </p:nvSpPr>
        <p:spPr>
          <a:xfrm>
            <a:off x="280336" y="2098863"/>
            <a:ext cx="7034863" cy="4031873"/>
          </a:xfrm>
          <a:prstGeom prst="rect">
            <a:avLst/>
          </a:prstGeom>
          <a:noFill/>
        </p:spPr>
        <p:txBody>
          <a:bodyPr wrap="square" rtlCol="0">
            <a:spAutoFit/>
          </a:bodyPr>
          <a:lstStyle/>
          <a:p>
            <a:r>
              <a:rPr lang="en-US" sz="3200" dirty="0">
                <a:solidFill>
                  <a:schemeClr val="tx2">
                    <a:lumMod val="50000"/>
                  </a:schemeClr>
                </a:solidFill>
              </a:rPr>
              <a:t>1- Null Values in “</a:t>
            </a:r>
            <a:r>
              <a:rPr lang="en-US" sz="3200" dirty="0" err="1">
                <a:solidFill>
                  <a:schemeClr val="tx2">
                    <a:lumMod val="50000"/>
                  </a:schemeClr>
                </a:solidFill>
              </a:rPr>
              <a:t>fuel_type</a:t>
            </a:r>
            <a:r>
              <a:rPr lang="en-US" sz="3200" dirty="0">
                <a:solidFill>
                  <a:schemeClr val="tx2">
                    <a:lumMod val="50000"/>
                  </a:schemeClr>
                </a:solidFill>
              </a:rPr>
              <a:t>” </a:t>
            </a:r>
          </a:p>
          <a:p>
            <a:r>
              <a:rPr lang="en-US" sz="3200" dirty="0">
                <a:solidFill>
                  <a:schemeClr val="tx2">
                    <a:lumMod val="50000"/>
                  </a:schemeClr>
                </a:solidFill>
              </a:rPr>
              <a:t>	is changed to “Electric”</a:t>
            </a:r>
          </a:p>
          <a:p>
            <a:endParaRPr lang="en-US" sz="3200" dirty="0">
              <a:solidFill>
                <a:schemeClr val="tx2">
                  <a:lumMod val="50000"/>
                </a:schemeClr>
              </a:solidFill>
            </a:endParaRPr>
          </a:p>
          <a:p>
            <a:r>
              <a:rPr lang="en-US" sz="3200" dirty="0">
                <a:solidFill>
                  <a:schemeClr val="tx2">
                    <a:lumMod val="50000"/>
                  </a:schemeClr>
                </a:solidFill>
              </a:rPr>
              <a:t>2- Null Values in “clean” </a:t>
            </a:r>
          </a:p>
          <a:p>
            <a:r>
              <a:rPr lang="en-US" sz="3200" dirty="0">
                <a:solidFill>
                  <a:schemeClr val="tx2">
                    <a:lumMod val="50000"/>
                  </a:schemeClr>
                </a:solidFill>
              </a:rPr>
              <a:t>	is changed to “No”</a:t>
            </a:r>
          </a:p>
          <a:p>
            <a:endParaRPr lang="en-US" sz="3200" dirty="0">
              <a:solidFill>
                <a:schemeClr val="tx2">
                  <a:lumMod val="50000"/>
                </a:schemeClr>
              </a:solidFill>
            </a:endParaRPr>
          </a:p>
          <a:p>
            <a:r>
              <a:rPr lang="en-US" sz="3200" dirty="0">
                <a:solidFill>
                  <a:schemeClr val="tx2">
                    <a:lumMod val="50000"/>
                  </a:schemeClr>
                </a:solidFill>
              </a:rPr>
              <a:t>3- Null Values in “accident” </a:t>
            </a:r>
          </a:p>
          <a:p>
            <a:r>
              <a:rPr lang="en-US" sz="3200" dirty="0">
                <a:solidFill>
                  <a:schemeClr val="tx2">
                    <a:lumMod val="50000"/>
                  </a:schemeClr>
                </a:solidFill>
              </a:rPr>
              <a:t>	is changed to “Non reported”</a:t>
            </a:r>
          </a:p>
        </p:txBody>
      </p:sp>
      <p:pic>
        <p:nvPicPr>
          <p:cNvPr id="8" name="Picture 7" descr="A graph showing a number of numbers&#10;&#10;Description automatically generated with medium confidence">
            <a:extLst>
              <a:ext uri="{FF2B5EF4-FFF2-40B4-BE49-F238E27FC236}">
                <a16:creationId xmlns:a16="http://schemas.microsoft.com/office/drawing/2014/main" id="{335440FA-55B3-F8CE-769F-88C855AB45BE}"/>
              </a:ext>
            </a:extLst>
          </p:cNvPr>
          <p:cNvPicPr>
            <a:picLocks noChangeAspect="1"/>
          </p:cNvPicPr>
          <p:nvPr/>
        </p:nvPicPr>
        <p:blipFill>
          <a:blip r:embed="rId2"/>
          <a:stretch>
            <a:fillRect/>
          </a:stretch>
        </p:blipFill>
        <p:spPr>
          <a:xfrm>
            <a:off x="9314432" y="4708172"/>
            <a:ext cx="5115641" cy="3324925"/>
          </a:xfrm>
          <a:prstGeom prst="rect">
            <a:avLst/>
          </a:prstGeom>
        </p:spPr>
      </p:pic>
      <p:pic>
        <p:nvPicPr>
          <p:cNvPr id="10" name="Picture 9" descr="A graph showing a number of accident&#10;&#10;Description automatically generated">
            <a:extLst>
              <a:ext uri="{FF2B5EF4-FFF2-40B4-BE49-F238E27FC236}">
                <a16:creationId xmlns:a16="http://schemas.microsoft.com/office/drawing/2014/main" id="{73552146-4D89-6694-7365-B59F0775FCB2}"/>
              </a:ext>
            </a:extLst>
          </p:cNvPr>
          <p:cNvPicPr>
            <a:picLocks noChangeAspect="1"/>
          </p:cNvPicPr>
          <p:nvPr/>
        </p:nvPicPr>
        <p:blipFill>
          <a:blip r:embed="rId3"/>
          <a:srcRect l="16995"/>
          <a:stretch/>
        </p:blipFill>
        <p:spPr>
          <a:xfrm>
            <a:off x="8806148" y="1128177"/>
            <a:ext cx="5543915" cy="3324925"/>
          </a:xfrm>
          <a:prstGeom prst="rect">
            <a:avLst/>
          </a:prstGeom>
        </p:spPr>
      </p:pic>
    </p:spTree>
    <p:extLst>
      <p:ext uri="{BB962C8B-B14F-4D97-AF65-F5344CB8AC3E}">
        <p14:creationId xmlns:p14="http://schemas.microsoft.com/office/powerpoint/2010/main" val="361641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CAFB4F-D823-AC5B-3FB9-C3F741677842}"/>
              </a:ext>
            </a:extLst>
          </p:cNvPr>
          <p:cNvSpPr txBox="1"/>
          <p:nvPr/>
        </p:nvSpPr>
        <p:spPr>
          <a:xfrm>
            <a:off x="2480310" y="297180"/>
            <a:ext cx="8743997" cy="923330"/>
          </a:xfrm>
          <a:prstGeom prst="rect">
            <a:avLst/>
          </a:prstGeom>
          <a:noFill/>
        </p:spPr>
        <p:txBody>
          <a:bodyPr wrap="none" rtlCol="0">
            <a:spAutoFit/>
          </a:bodyPr>
          <a:lstStyle/>
          <a:p>
            <a:r>
              <a:rPr lang="en-US" sz="5400" b="1" dirty="0"/>
              <a:t>Data Preprocessing Summary </a:t>
            </a:r>
          </a:p>
        </p:txBody>
      </p:sp>
      <p:sp>
        <p:nvSpPr>
          <p:cNvPr id="3" name="TextBox 2">
            <a:extLst>
              <a:ext uri="{FF2B5EF4-FFF2-40B4-BE49-F238E27FC236}">
                <a16:creationId xmlns:a16="http://schemas.microsoft.com/office/drawing/2014/main" id="{EDB8243D-9993-3A99-E65B-5BC4D0B42BE2}"/>
              </a:ext>
            </a:extLst>
          </p:cNvPr>
          <p:cNvSpPr txBox="1"/>
          <p:nvPr/>
        </p:nvSpPr>
        <p:spPr>
          <a:xfrm>
            <a:off x="191765" y="1531620"/>
            <a:ext cx="13839110" cy="6771084"/>
          </a:xfrm>
          <a:prstGeom prst="rect">
            <a:avLst/>
          </a:prstGeom>
          <a:noFill/>
        </p:spPr>
        <p:txBody>
          <a:bodyPr wrap="none" rtlCol="0">
            <a:spAutoFit/>
          </a:bodyPr>
          <a:lstStyle/>
          <a:p>
            <a:r>
              <a:rPr lang="en-US" sz="4400" dirty="0"/>
              <a:t>After dealing with null values:</a:t>
            </a:r>
          </a:p>
          <a:p>
            <a:endParaRPr lang="en-US" sz="3200" dirty="0"/>
          </a:p>
          <a:p>
            <a:r>
              <a:rPr lang="en-US" sz="3200" dirty="0"/>
              <a:t>1- Performing Feature Engineering using re library to deal with engine column and</a:t>
            </a:r>
          </a:p>
          <a:p>
            <a:r>
              <a:rPr lang="en-US" sz="3200" dirty="0"/>
              <a:t> derive four columns:</a:t>
            </a:r>
          </a:p>
          <a:p>
            <a:r>
              <a:rPr lang="en-US" sz="2000" dirty="0"/>
              <a:t> 	(horsepower, displacement, engine type, cylinder count)</a:t>
            </a:r>
          </a:p>
          <a:p>
            <a:endParaRPr lang="en-US" sz="2000" dirty="0"/>
          </a:p>
          <a:p>
            <a:r>
              <a:rPr lang="en-US" sz="3200" dirty="0"/>
              <a:t>2- Handling missing values of theses four columns using:</a:t>
            </a:r>
          </a:p>
          <a:p>
            <a:r>
              <a:rPr lang="en-US" sz="2000" dirty="0"/>
              <a:t>	a. Simple Imputation for Cylinder Column</a:t>
            </a:r>
          </a:p>
          <a:p>
            <a:r>
              <a:rPr lang="en-US" sz="2000" dirty="0"/>
              <a:t>	b. Iterative Imputation for “displacement” and “cylinder type”</a:t>
            </a:r>
          </a:p>
          <a:p>
            <a:endParaRPr lang="en-US" sz="2000" dirty="0"/>
          </a:p>
          <a:p>
            <a:r>
              <a:rPr lang="en-US" sz="3200" dirty="0"/>
              <a:t>3- One Hot Encoding for the Categorical Columns:</a:t>
            </a:r>
          </a:p>
          <a:p>
            <a:r>
              <a:rPr lang="en-US" sz="2000" dirty="0"/>
              <a:t>	</a:t>
            </a:r>
            <a:r>
              <a:rPr lang="en-US" sz="2000" dirty="0">
                <a:solidFill>
                  <a:schemeClr val="accent1">
                    <a:lumMod val="75000"/>
                  </a:schemeClr>
                </a:solidFill>
              </a:rPr>
              <a:t>(</a:t>
            </a:r>
            <a:r>
              <a:rPr lang="en-US" sz="2000" b="0" dirty="0">
                <a:solidFill>
                  <a:schemeClr val="accent1">
                    <a:lumMod val="75000"/>
                  </a:schemeClr>
                </a:solidFill>
                <a:effectLst/>
                <a:latin typeface="Courier New" panose="02070309020205020404" pitchFamily="49" charset="0"/>
              </a:rPr>
              <a:t>'brand', '</a:t>
            </a:r>
            <a:r>
              <a:rPr lang="en-US" sz="2000" b="0" dirty="0" err="1">
                <a:solidFill>
                  <a:schemeClr val="accent1">
                    <a:lumMod val="75000"/>
                  </a:schemeClr>
                </a:solidFill>
                <a:effectLst/>
                <a:latin typeface="Courier New" panose="02070309020205020404" pitchFamily="49" charset="0"/>
              </a:rPr>
              <a:t>fuel_type</a:t>
            </a:r>
            <a:r>
              <a:rPr lang="en-US" sz="2000" b="0" dirty="0">
                <a:solidFill>
                  <a:schemeClr val="accent1">
                    <a:lumMod val="75000"/>
                  </a:schemeClr>
                </a:solidFill>
                <a:effectLst/>
                <a:latin typeface="Courier New" panose="02070309020205020404" pitchFamily="49" charset="0"/>
              </a:rPr>
              <a:t>’)</a:t>
            </a:r>
            <a:endParaRPr lang="en-US" sz="2000" dirty="0">
              <a:solidFill>
                <a:schemeClr val="accent1">
                  <a:lumMod val="75000"/>
                </a:schemeClr>
              </a:solidFill>
            </a:endParaRPr>
          </a:p>
          <a:p>
            <a:r>
              <a:rPr lang="en-US" sz="2000" dirty="0"/>
              <a:t>	</a:t>
            </a:r>
          </a:p>
          <a:p>
            <a:endParaRPr lang="en-US" sz="2000" dirty="0"/>
          </a:p>
          <a:p>
            <a:r>
              <a:rPr lang="en-US" sz="3200" dirty="0"/>
              <a:t>4- Scaling for the </a:t>
            </a:r>
            <a:r>
              <a:rPr lang="en-US" sz="3200" dirty="0" err="1"/>
              <a:t>Continous</a:t>
            </a:r>
            <a:r>
              <a:rPr lang="en-US" sz="3200" dirty="0"/>
              <a:t> columns:</a:t>
            </a:r>
          </a:p>
          <a:p>
            <a:r>
              <a:rPr lang="en-US" sz="2000" dirty="0"/>
              <a:t>	</a:t>
            </a:r>
            <a:r>
              <a:rPr lang="en-US" sz="2000" dirty="0">
                <a:solidFill>
                  <a:schemeClr val="tx2">
                    <a:lumMod val="75000"/>
                  </a:schemeClr>
                </a:solidFill>
              </a:rPr>
              <a:t>(</a:t>
            </a:r>
            <a:r>
              <a:rPr lang="en-US" sz="2000" b="0" dirty="0">
                <a:solidFill>
                  <a:schemeClr val="tx2">
                    <a:lumMod val="75000"/>
                  </a:schemeClr>
                </a:solidFill>
                <a:effectLst/>
                <a:latin typeface="Courier New" panose="02070309020205020404" pitchFamily="49" charset="0"/>
              </a:rPr>
              <a:t>'milage', 'Horsepower', 'Displacement', 'Cylinder Count', '</a:t>
            </a:r>
            <a:r>
              <a:rPr lang="en-US" sz="2000" b="0" dirty="0" err="1">
                <a:solidFill>
                  <a:schemeClr val="tx2">
                    <a:lumMod val="75000"/>
                  </a:schemeClr>
                </a:solidFill>
                <a:effectLst/>
                <a:latin typeface="Courier New" panose="02070309020205020404" pitchFamily="49" charset="0"/>
              </a:rPr>
              <a:t>model_age</a:t>
            </a:r>
            <a:r>
              <a:rPr lang="en-US" sz="2000" b="0" dirty="0">
                <a:solidFill>
                  <a:schemeClr val="tx2">
                    <a:lumMod val="75000"/>
                  </a:schemeClr>
                </a:solidFill>
                <a:effectLst/>
                <a:latin typeface="Courier New" panose="02070309020205020404" pitchFamily="49" charset="0"/>
              </a:rPr>
              <a:t>’)</a:t>
            </a:r>
          </a:p>
          <a:p>
            <a:endParaRPr lang="en-US" dirty="0"/>
          </a:p>
        </p:txBody>
      </p:sp>
    </p:spTree>
    <p:extLst>
      <p:ext uri="{BB962C8B-B14F-4D97-AF65-F5344CB8AC3E}">
        <p14:creationId xmlns:p14="http://schemas.microsoft.com/office/powerpoint/2010/main" val="3809283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26B038-56BF-2F6E-F6A5-0CBBB5A29363}"/>
              </a:ext>
            </a:extLst>
          </p:cNvPr>
          <p:cNvSpPr txBox="1"/>
          <p:nvPr/>
        </p:nvSpPr>
        <p:spPr>
          <a:xfrm>
            <a:off x="3939756" y="602165"/>
            <a:ext cx="6750887" cy="769441"/>
          </a:xfrm>
          <a:prstGeom prst="rect">
            <a:avLst/>
          </a:prstGeom>
          <a:noFill/>
        </p:spPr>
        <p:txBody>
          <a:bodyPr wrap="none" rtlCol="0">
            <a:spAutoFit/>
          </a:bodyPr>
          <a:lstStyle/>
          <a:p>
            <a:r>
              <a:rPr lang="en-US" sz="4400" dirty="0">
                <a:solidFill>
                  <a:schemeClr val="tx2"/>
                </a:solidFill>
              </a:rPr>
              <a:t>Log Transformation For Price</a:t>
            </a:r>
          </a:p>
        </p:txBody>
      </p:sp>
      <p:pic>
        <p:nvPicPr>
          <p:cNvPr id="6" name="Picture 5" descr="A green line graph with white text&#10;&#10;Description automatically generated">
            <a:extLst>
              <a:ext uri="{FF2B5EF4-FFF2-40B4-BE49-F238E27FC236}">
                <a16:creationId xmlns:a16="http://schemas.microsoft.com/office/drawing/2014/main" id="{7102E7B6-F2D6-9B76-B896-A93232C84360}"/>
              </a:ext>
            </a:extLst>
          </p:cNvPr>
          <p:cNvPicPr>
            <a:picLocks noChangeAspect="1"/>
          </p:cNvPicPr>
          <p:nvPr/>
        </p:nvPicPr>
        <p:blipFill>
          <a:blip r:embed="rId2"/>
          <a:stretch>
            <a:fillRect/>
          </a:stretch>
        </p:blipFill>
        <p:spPr>
          <a:xfrm>
            <a:off x="7315199" y="2274115"/>
            <a:ext cx="6704266" cy="4293743"/>
          </a:xfrm>
          <a:prstGeom prst="rect">
            <a:avLst/>
          </a:prstGeom>
        </p:spPr>
      </p:pic>
      <p:pic>
        <p:nvPicPr>
          <p:cNvPr id="8" name="Picture 7" descr="A graph with numbers and lines&#10;&#10;Description automatically generated with medium confidence">
            <a:extLst>
              <a:ext uri="{FF2B5EF4-FFF2-40B4-BE49-F238E27FC236}">
                <a16:creationId xmlns:a16="http://schemas.microsoft.com/office/drawing/2014/main" id="{29244D40-6D17-AA7F-538A-BD2C16B03016}"/>
              </a:ext>
            </a:extLst>
          </p:cNvPr>
          <p:cNvPicPr>
            <a:picLocks noChangeAspect="1"/>
          </p:cNvPicPr>
          <p:nvPr/>
        </p:nvPicPr>
        <p:blipFill>
          <a:blip r:embed="rId3"/>
          <a:stretch>
            <a:fillRect/>
          </a:stretch>
        </p:blipFill>
        <p:spPr>
          <a:xfrm>
            <a:off x="333020" y="2394676"/>
            <a:ext cx="6589560" cy="4173182"/>
          </a:xfrm>
          <a:prstGeom prst="rect">
            <a:avLst/>
          </a:prstGeom>
        </p:spPr>
      </p:pic>
    </p:spTree>
    <p:extLst>
      <p:ext uri="{BB962C8B-B14F-4D97-AF65-F5344CB8AC3E}">
        <p14:creationId xmlns:p14="http://schemas.microsoft.com/office/powerpoint/2010/main" val="2038178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915</Words>
  <Application>Microsoft Office PowerPoint</Application>
  <PresentationFormat>Custom</PresentationFormat>
  <Paragraphs>128</Paragraphs>
  <Slides>18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Courier New</vt:lpstr>
      <vt:lpstr>Instrument Sans Semi Bold</vt:lpstr>
      <vt:lpstr>Arial</vt:lpstr>
      <vt:lpstr>Instrument Sans Medium</vt:lpstr>
      <vt:lpstr>Calibri</vt:lpstr>
      <vt:lpstr>Instrument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Yomna Wa'el</cp:lastModifiedBy>
  <cp:revision>10</cp:revision>
  <dcterms:created xsi:type="dcterms:W3CDTF">2024-10-22T10:27:24Z</dcterms:created>
  <dcterms:modified xsi:type="dcterms:W3CDTF">2024-10-23T04:25:27Z</dcterms:modified>
</cp:coreProperties>
</file>